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39" r:id="rId2"/>
  </p:sldMasterIdLst>
  <p:notesMasterIdLst>
    <p:notesMasterId r:id="rId38"/>
  </p:notesMasterIdLst>
  <p:sldIdLst>
    <p:sldId id="274" r:id="rId3"/>
    <p:sldId id="342" r:id="rId4"/>
    <p:sldId id="297" r:id="rId5"/>
    <p:sldId id="298" r:id="rId6"/>
    <p:sldId id="299" r:id="rId7"/>
    <p:sldId id="343" r:id="rId8"/>
    <p:sldId id="304" r:id="rId9"/>
    <p:sldId id="318" r:id="rId10"/>
    <p:sldId id="319" r:id="rId11"/>
    <p:sldId id="320" r:id="rId12"/>
    <p:sldId id="321" r:id="rId13"/>
    <p:sldId id="344" r:id="rId14"/>
    <p:sldId id="310" r:id="rId15"/>
    <p:sldId id="322" r:id="rId16"/>
    <p:sldId id="323" r:id="rId17"/>
    <p:sldId id="326" r:id="rId18"/>
    <p:sldId id="345" r:id="rId19"/>
    <p:sldId id="294" r:id="rId20"/>
    <p:sldId id="306" r:id="rId21"/>
    <p:sldId id="351" r:id="rId22"/>
    <p:sldId id="295" r:id="rId23"/>
    <p:sldId id="327" r:id="rId24"/>
    <p:sldId id="328" r:id="rId25"/>
    <p:sldId id="330" r:id="rId26"/>
    <p:sldId id="333" r:id="rId27"/>
    <p:sldId id="334" r:id="rId28"/>
    <p:sldId id="300" r:id="rId29"/>
    <p:sldId id="337" r:id="rId30"/>
    <p:sldId id="348" r:id="rId31"/>
    <p:sldId id="347" r:id="rId32"/>
    <p:sldId id="312" r:id="rId33"/>
    <p:sldId id="313" r:id="rId34"/>
    <p:sldId id="341" r:id="rId35"/>
    <p:sldId id="315" r:id="rId36"/>
    <p:sldId id="28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50021"/>
    <a:srgbClr val="663300"/>
    <a:srgbClr val="0099FF"/>
    <a:srgbClr val="00FFFF"/>
    <a:srgbClr val="336600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2" autoAdjust="0"/>
  </p:normalViewPr>
  <p:slideViewPr>
    <p:cSldViewPr>
      <p:cViewPr varScale="1">
        <p:scale>
          <a:sx n="52" d="100"/>
          <a:sy n="52" d="100"/>
        </p:scale>
        <p:origin x="-41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6FD6B-3A9F-413D-B70A-8810DE91D3B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34394-C284-4038-BCC5-D10A92F84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06CC5D-09F9-4AE7-867D-6BA7C222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30C91C-3D59-4742-8F9A-E1E0BC42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0E93BC-3BDA-4B93-AE17-72E74EBEA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A46763-F2C7-4125-AFD5-82A272B28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AA52D0-61DB-4567-9C0A-A4E6BF862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603B18-C6B0-4829-898A-D0E0646A8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3EE977-8D01-4270-93A6-E6C179E25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C5C5A0-F63E-4C7E-AE1C-DB191CA8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908881-1843-489B-8A45-A5E94DC6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199F87-7537-4B65-9686-015E5DE3B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EF85D-0384-4853-9AD1-A6D9C690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E5C9D-6CCC-4522-ACCD-55B13E00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6B111-F62E-484F-B4D0-6C1D11DCB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5A5908-1015-4869-BFD9-C304D87A6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D1B7EF-1313-48A4-972B-C3C9ABE3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24E8CB-EF61-4968-9636-8D90430B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008E70-05EC-419D-A9EC-79850244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382829-FC88-439B-AE51-3E456CD3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3F5236-FFCA-4E86-8BCE-2E1387EC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153355-5A04-4714-B114-8CD6A73F6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7DBFF5-91DC-43AC-BFC6-D5F18A376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7E5C8B-8AA2-4CE6-8AFD-F5DDEE94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318439-ABAE-4677-840A-6F609172D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D3839C-BDE8-4BB5-B675-538673E6C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B8A03-A0C1-4C45-BEE7-07163F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A86403-C935-46B7-A2F5-E0C30A3B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A128CA-DC10-4385-9526-AB9F6D190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26E5B-5FD8-4CC5-9AB3-D946F8AA2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4DE1622-1C52-49A0-AC00-67E51A026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060575"/>
            <a:ext cx="91440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 РАБОТЕ ПРЕЗИДИУМА СО РАН </a:t>
            </a:r>
            <a:b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2014 г. </a:t>
            </a:r>
            <a: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об</a:t>
            </a:r>
            <a:r>
              <a:rPr lang="ru-RU" sz="36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ОБЪЕДИНЕННЫХ УЧЕНЫХ СОВЕТАХ СО РАН </a:t>
            </a:r>
          </a:p>
        </p:txBody>
      </p:sp>
      <p:sp>
        <p:nvSpPr>
          <p:cNvPr id="336898" name="Заголовок 1"/>
          <p:cNvSpPr txBox="1">
            <a:spLocks/>
          </p:cNvSpPr>
          <p:nvPr/>
        </p:nvSpPr>
        <p:spPr bwMode="auto">
          <a:xfrm>
            <a:off x="0" y="21431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altLang="ru-RU" sz="2400" b="1">
              <a:solidFill>
                <a:srgbClr val="0033CC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>
                <a:solidFill>
                  <a:srgbClr val="0033CC"/>
                </a:solidFill>
                <a:latin typeface="Century Gothic" pitchFamily="34" charset="0"/>
              </a:rPr>
              <a:t>ОБЩЕЕ СОБРАНИЕ СО РАН </a:t>
            </a:r>
            <a:br>
              <a:rPr lang="ru-RU" altLang="ru-RU" sz="2400" b="1">
                <a:solidFill>
                  <a:srgbClr val="0033CC"/>
                </a:solidFill>
                <a:latin typeface="Century Gothic" pitchFamily="34" charset="0"/>
              </a:rPr>
            </a:br>
            <a:endParaRPr lang="ru-RU" altLang="ru-RU" sz="2400" b="1" i="1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54175"/>
            <a:ext cx="9144000" cy="46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6900" name="Прямоугольник 10"/>
          <p:cNvSpPr>
            <a:spLocks noChangeArrowheads="1"/>
          </p:cNvSpPr>
          <p:nvPr/>
        </p:nvSpPr>
        <p:spPr bwMode="auto">
          <a:xfrm>
            <a:off x="0" y="5929313"/>
            <a:ext cx="9144000" cy="928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ru-RU" altLang="ru-RU" b="1">
              <a:solidFill>
                <a:srgbClr val="FFFFFF"/>
              </a:solidFill>
            </a:endParaRPr>
          </a:p>
        </p:txBody>
      </p:sp>
      <p:sp>
        <p:nvSpPr>
          <p:cNvPr id="336901" name="Прямоугольник 7"/>
          <p:cNvSpPr>
            <a:spLocks noChangeArrowheads="1"/>
          </p:cNvSpPr>
          <p:nvPr/>
        </p:nvSpPr>
        <p:spPr bwMode="auto">
          <a:xfrm>
            <a:off x="0" y="4581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Bookman Old Style" pitchFamily="18" charset="0"/>
              </a:rPr>
              <a:t>Главный учёный секретарь Сибирского отделения РАН</a:t>
            </a:r>
          </a:p>
          <a:p>
            <a:pPr algn="ctr"/>
            <a:r>
              <a:rPr lang="ru-RU" altLang="ru-RU" sz="2000" b="1">
                <a:solidFill>
                  <a:srgbClr val="2D2D8A"/>
                </a:solidFill>
                <a:latin typeface="Bookman Old Style" pitchFamily="18" charset="0"/>
              </a:rPr>
              <a:t>член-корреспондент РАН В.И. Бухтияров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36902" name="Заголовок 1"/>
          <p:cNvSpPr txBox="1">
            <a:spLocks/>
          </p:cNvSpPr>
          <p:nvPr/>
        </p:nvSpPr>
        <p:spPr bwMode="auto">
          <a:xfrm>
            <a:off x="323850" y="1082675"/>
            <a:ext cx="8643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ru-RU" sz="2000" b="1" i="1">
                <a:solidFill>
                  <a:srgbClr val="2D2D8A"/>
                </a:solidFill>
              </a:rPr>
              <a:t>20</a:t>
            </a:r>
            <a:r>
              <a:rPr lang="ru-RU" altLang="ru-RU" sz="2000" b="1" i="1">
                <a:solidFill>
                  <a:srgbClr val="2D2D8A"/>
                </a:solidFill>
              </a:rPr>
              <a:t> марта 2015 г.                                                          г. Новосибрск</a:t>
            </a:r>
          </a:p>
        </p:txBody>
      </p:sp>
      <p:pic>
        <p:nvPicPr>
          <p:cNvPr id="336903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7" name="Group 37"/>
          <p:cNvGraphicFramePr>
            <a:graphicFrameLocks noGrp="1"/>
          </p:cNvGraphicFramePr>
          <p:nvPr/>
        </p:nvGraphicFramePr>
        <p:xfrm>
          <a:off x="323850" y="1129050"/>
          <a:ext cx="8470900" cy="5228908"/>
        </p:xfrm>
        <a:graphic>
          <a:graphicData uri="http://schemas.openxmlformats.org/drawingml/2006/table">
            <a:tbl>
              <a:tblPr/>
              <a:tblGrid>
                <a:gridCol w="1427163"/>
                <a:gridCol w="704373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Государственные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международных научных конгрессов, конференций, симпозиумов, семинаров.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обеспечение деятельности научных, экспертных, координационных советов, комитетов и комиссий по важнейшим направлениям развития науки и техники.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Подготовка предложений в целях разработки программ развития государственных научных организаций.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Подготовка предложений в отношении государственных заданий на проведение фундаментальных и поисковых научных исследований государственными научными организациями, подведомственными ФАНО.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и реализация соглашений о научно-информационном сотрудничестве с академиями наук и научно-исследовательскими организациями иностранных государств, международными научными союзами, включая обеспечение их реализации.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18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07950" y="115888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ЗАДАНИЕ СО РАН</a:t>
            </a:r>
            <a:br>
              <a:rPr lang="ru-RU" sz="2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2015 год и плановый период 2016 и 2017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652" name="Group 28"/>
          <p:cNvGraphicFramePr>
            <a:graphicFrameLocks noGrp="1"/>
          </p:cNvGraphicFramePr>
          <p:nvPr/>
        </p:nvGraphicFramePr>
        <p:xfrm>
          <a:off x="347663" y="1196975"/>
          <a:ext cx="8472487" cy="4697096"/>
        </p:xfrm>
        <a:graphic>
          <a:graphicData uri="http://schemas.openxmlformats.org/drawingml/2006/table">
            <a:tbl>
              <a:tblPr/>
              <a:tblGrid>
                <a:gridCol w="1295400"/>
                <a:gridCol w="717708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Государственные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Издание научных монографий, учреждение и издание научных журналов.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Публикация научно-популярной информации о достижениях ведущих российских и иностранных ученых, наиболее значимых результатах в сфере научной и научно-технической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открытых (публичных) лекций и семинаров, направленных на популяризацию научных знаний и достижений российских и иностранных ученых.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Учреждение и присвоение почетных званий российским и иностранным ученым, учреждение медалей и премий за выдающиеся научные и научно-технические достижения, в том числе медалей и премий для молодых ученых.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Увековечивание памяти выдающихся ученых.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9208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07950" y="115888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ЗАДАНИЕ СО РАН</a:t>
            </a:r>
            <a:br>
              <a:rPr lang="ru-RU" sz="2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2015 год и плановый период 2016 и 2017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2500313"/>
            <a:ext cx="9144000" cy="1643067"/>
          </a:xfrm>
          <a:prstGeom prst="rect">
            <a:avLst/>
          </a:prstGeom>
          <a:solidFill>
            <a:srgbClr val="1D39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О работе Сибирского отделения РАН 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в области популяризации научных достижений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1073951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 РАБОТЕ СО РАН ПО ПОПУЛЯРИЗАЦИИ НАУКИ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69215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/>
            <a:r>
              <a:rPr lang="ru-RU" sz="2000" b="1" dirty="0">
                <a:solidFill>
                  <a:srgbClr val="0033CC"/>
                </a:solidFill>
              </a:rPr>
              <a:t>Устав СО РАН</a:t>
            </a:r>
          </a:p>
          <a:p>
            <a:pPr marL="449263" indent="-263525"/>
            <a:r>
              <a:rPr lang="ru-RU" dirty="0"/>
              <a:t>Основными задачами Отделения являются…., в том числе</a:t>
            </a:r>
            <a:r>
              <a:rPr lang="en-US" dirty="0"/>
              <a:t>:</a:t>
            </a:r>
            <a:endParaRPr lang="ru-RU" dirty="0"/>
          </a:p>
          <a:p>
            <a:pPr marL="449263" indent="-263525"/>
            <a:r>
              <a:rPr lang="ru-RU" dirty="0" err="1">
                <a:solidFill>
                  <a:srgbClr val="A50021"/>
                </a:solidFill>
              </a:rPr>
              <a:t>з</a:t>
            </a:r>
            <a:r>
              <a:rPr lang="ru-RU" dirty="0">
                <a:solidFill>
                  <a:srgbClr val="A50021"/>
                </a:solidFill>
              </a:rPr>
              <a:t>) популяризация и пропаганда науки, научных знаний, достижений науки и техники </a:t>
            </a:r>
          </a:p>
        </p:txBody>
      </p:sp>
      <p:grpSp>
        <p:nvGrpSpPr>
          <p:cNvPr id="346121" name="Group 9"/>
          <p:cNvGrpSpPr>
            <a:grpSpLocks/>
          </p:cNvGrpSpPr>
          <p:nvPr/>
        </p:nvGrpSpPr>
        <p:grpSpPr bwMode="auto">
          <a:xfrm>
            <a:off x="0" y="1844675"/>
            <a:ext cx="8964613" cy="4951413"/>
            <a:chOff x="0" y="1162"/>
            <a:chExt cx="5647" cy="3119"/>
          </a:xfrm>
        </p:grpSpPr>
        <p:pic>
          <p:nvPicPr>
            <p:cNvPr id="351236" name="Рисунок 2"/>
            <p:cNvPicPr>
              <a:picLocks noChangeAspect="1"/>
            </p:cNvPicPr>
            <p:nvPr/>
          </p:nvPicPr>
          <p:blipFill>
            <a:blip r:embed="rId2" cstate="print"/>
            <a:srcRect b="3062"/>
            <a:stretch>
              <a:fillRect/>
            </a:stretch>
          </p:blipFill>
          <p:spPr bwMode="auto">
            <a:xfrm>
              <a:off x="0" y="1162"/>
              <a:ext cx="4377" cy="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1237" name="Rectangle 7"/>
            <p:cNvSpPr>
              <a:spLocks noChangeArrowheads="1"/>
            </p:cNvSpPr>
            <p:nvPr/>
          </p:nvSpPr>
          <p:spPr bwMode="auto">
            <a:xfrm>
              <a:off x="1610" y="1842"/>
              <a:ext cx="313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Портал СО РАН</a:t>
              </a:r>
              <a:r>
                <a:rPr lang="ru-RU"/>
                <a:t> </a:t>
              </a:r>
              <a:r>
                <a:rPr lang="en-US" sz="2400" b="1">
                  <a:solidFill>
                    <a:srgbClr val="A50021"/>
                  </a:solidFill>
                </a:rPr>
                <a:t>http://www.sbras.ru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351238" name="TextBox 1"/>
            <p:cNvSpPr txBox="1">
              <a:spLocks noChangeArrowheads="1"/>
            </p:cNvSpPr>
            <p:nvPr/>
          </p:nvSpPr>
          <p:spPr bwMode="auto">
            <a:xfrm>
              <a:off x="4445" y="1878"/>
              <a:ext cx="1202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    по международ-ному рейтингу </a:t>
              </a:r>
              <a:r>
                <a:rPr lang="en-US" sz="2000" b="1"/>
                <a:t>Webometrics </a:t>
              </a:r>
              <a:r>
                <a:rPr lang="ru-RU" sz="2000" b="1"/>
                <a:t>занимает </a:t>
              </a:r>
            </a:p>
            <a:p>
              <a:r>
                <a:rPr lang="ru-RU" sz="2000" b="1">
                  <a:solidFill>
                    <a:srgbClr val="FF0000"/>
                  </a:solidFill>
                </a:rPr>
                <a:t>45 место </a:t>
              </a:r>
            </a:p>
            <a:p>
              <a:r>
                <a:rPr lang="ru-RU" sz="2000" b="1"/>
                <a:t>среди 7440 научных сайтов мира </a:t>
              </a:r>
            </a:p>
          </p:txBody>
        </p:sp>
        <p:sp>
          <p:nvSpPr>
            <p:cNvPr id="351239" name="Oval 8"/>
            <p:cNvSpPr>
              <a:spLocks noChangeArrowheads="1"/>
            </p:cNvSpPr>
            <p:nvPr/>
          </p:nvSpPr>
          <p:spPr bwMode="auto">
            <a:xfrm>
              <a:off x="1000" y="4009"/>
              <a:ext cx="2041" cy="136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6" descr="Sigma_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 РАБОТЕ СО РАН ПО ПОПУЛЯРИЗАЦИИ НАУКИ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2258" name="Picture 6" descr="FireShot Screen Capture #007 - 'Наука в Сибири I Наука в сибири I Наука_ Сибирь_ Общество' - www_sbras_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5"/>
            <a:ext cx="716756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52260" name="TextBox 1"/>
          <p:cNvSpPr txBox="1">
            <a:spLocks noChangeArrowheads="1"/>
          </p:cNvSpPr>
          <p:nvPr/>
        </p:nvSpPr>
        <p:spPr bwMode="auto">
          <a:xfrm>
            <a:off x="7235825" y="1289033"/>
            <a:ext cx="1908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С 1 июля запущен новый сайт электронной версии издания </a:t>
            </a:r>
          </a:p>
          <a:p>
            <a:r>
              <a:rPr lang="ru-RU" sz="2000" b="1">
                <a:latin typeface="Calibri" pitchFamily="34" charset="0"/>
              </a:rPr>
              <a:t>СО РАН </a:t>
            </a:r>
          </a:p>
          <a:p>
            <a:r>
              <a:rPr lang="ru-RU" sz="2000" b="1">
                <a:solidFill>
                  <a:srgbClr val="00682F"/>
                </a:solidFill>
                <a:latin typeface="Calibri" pitchFamily="34" charset="0"/>
              </a:rPr>
              <a:t>«Наука в Сибири </a:t>
            </a:r>
          </a:p>
        </p:txBody>
      </p:sp>
      <p:sp>
        <p:nvSpPr>
          <p:cNvPr id="352261" name="Rectangle 8"/>
          <p:cNvSpPr>
            <a:spLocks noChangeArrowheads="1"/>
          </p:cNvSpPr>
          <p:nvPr/>
        </p:nvSpPr>
        <p:spPr bwMode="auto">
          <a:xfrm>
            <a:off x="6635750" y="4168758"/>
            <a:ext cx="2508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http://www.sbras.</a:t>
            </a:r>
            <a:r>
              <a:rPr lang="en-US" b="1">
                <a:solidFill>
                  <a:srgbClr val="A50021"/>
                </a:solidFill>
              </a:rPr>
              <a:t>info</a:t>
            </a:r>
            <a:endParaRPr lang="ru-RU" b="1">
              <a:solidFill>
                <a:srgbClr val="A50021"/>
              </a:solidFill>
            </a:endParaRPr>
          </a:p>
        </p:txBody>
      </p:sp>
      <p:pic>
        <p:nvPicPr>
          <p:cNvPr id="7" name="Picture 6" descr="Sigma_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Объект 3"/>
          <p:cNvPicPr>
            <a:picLocks noChangeAspect="1"/>
          </p:cNvPicPr>
          <p:nvPr/>
        </p:nvPicPr>
        <p:blipFill>
          <a:blip r:embed="rId2" cstate="print"/>
          <a:srcRect l="2213"/>
          <a:stretch>
            <a:fillRect/>
          </a:stretch>
        </p:blipFill>
        <p:spPr bwMode="auto">
          <a:xfrm>
            <a:off x="0" y="2482850"/>
            <a:ext cx="36972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908050"/>
            <a:ext cx="91440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53283" name="TextBox 6"/>
          <p:cNvSpPr txBox="1">
            <a:spLocks noChangeArrowheads="1"/>
          </p:cNvSpPr>
          <p:nvPr/>
        </p:nvSpPr>
        <p:spPr bwMode="auto">
          <a:xfrm>
            <a:off x="3635375" y="2309813"/>
            <a:ext cx="55276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новостные материалы; 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материалы о совместных проектах (НГУ – СО РАН, СО РАН – Технопарк); 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 разработках СО РАН;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 партнерстве с инновационными   предприятиями, корпорациями;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об образовании;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 реструктуризации институтов;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об инфраструктуре академгородков   (жилищная программа для молодых ученых, социальная сфера, культурные и спортивные мероприятия);</a:t>
            </a:r>
          </a:p>
          <a:p>
            <a:pPr marL="361950" indent="-361950">
              <a:buFontTx/>
              <a:buChar char="•"/>
            </a:pPr>
            <a:r>
              <a:rPr lang="ru-RU" sz="2000" b="1">
                <a:latin typeface="Century Gothic" pitchFamily="34" charset="0"/>
              </a:rPr>
              <a:t>обзоры прессы.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500" y="1763713"/>
            <a:ext cx="6516688" cy="1128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Было опубликовано более 500 материалов: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353285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 РАБОТЕ СО РАН ПО ПОПУЛЯРИЗАЦИИ НАУКИ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3286" name="Заголовок 1"/>
          <p:cNvSpPr>
            <a:spLocks/>
          </p:cNvSpPr>
          <p:nvPr/>
        </p:nvSpPr>
        <p:spPr bwMode="auto">
          <a:xfrm>
            <a:off x="179388" y="1052513"/>
            <a:ext cx="87137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2"/>
                </a:solidFill>
              </a:rPr>
              <a:t>В 2014 году выпущено </a:t>
            </a:r>
            <a:r>
              <a:rPr lang="ru-RU" sz="2000" b="1">
                <a:solidFill>
                  <a:srgbClr val="A50021"/>
                </a:solidFill>
              </a:rPr>
              <a:t>50 номеров газеты «Наука в Сибири»</a:t>
            </a:r>
          </a:p>
        </p:txBody>
      </p:sp>
      <p:pic>
        <p:nvPicPr>
          <p:cNvPr id="9" name="Picture 6" descr="Sigma_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836613"/>
            <a:ext cx="658971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90575"/>
            <a:ext cx="91440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32588" y="908050"/>
            <a:ext cx="2232025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50" b="1" dirty="0">
                <a:latin typeface="Calibri" pitchFamily="34" charset="0"/>
              </a:rPr>
              <a:t>В 2014 году коллективом УПНД СО РАН было проведено</a:t>
            </a:r>
          </a:p>
          <a:p>
            <a:pPr>
              <a:defRPr/>
            </a:pPr>
            <a:r>
              <a:rPr lang="ru-RU" sz="1750" b="1" dirty="0">
                <a:latin typeface="Calibri" pitchFamily="34" charset="0"/>
              </a:rPr>
              <a:t>23 мероприятия </a:t>
            </a:r>
          </a:p>
          <a:p>
            <a:pPr>
              <a:defRPr/>
            </a:pPr>
            <a:r>
              <a:rPr lang="ru-RU" sz="1750" b="1" dirty="0">
                <a:latin typeface="Calibri" pitchFamily="34" charset="0"/>
              </a:rPr>
              <a:t>для СМИ (пресс-конференции, брифинги, пресс-туры с руководством и ведущими учеными СО РАН, НГУ). На сайте пресс-службы СО РАН было размещено более 100 материалов (новости,</a:t>
            </a:r>
          </a:p>
          <a:p>
            <a:pPr>
              <a:defRPr/>
            </a:pPr>
            <a:r>
              <a:rPr lang="ru-RU" sz="1750" b="1" dirty="0">
                <a:latin typeface="Calibri" pitchFamily="34" charset="0"/>
              </a:rPr>
              <a:t>пресс-релизы, информационные сообщения).</a:t>
            </a:r>
          </a:p>
        </p:txBody>
      </p:sp>
      <p:sp>
        <p:nvSpPr>
          <p:cNvPr id="355332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 РАБОТЕ СО РАН ПО ПОПУЛЯРИЗАЦИИ НАУКИ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Sigma_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2500313"/>
            <a:ext cx="9144000" cy="1643067"/>
          </a:xfrm>
          <a:prstGeom prst="rect">
            <a:avLst/>
          </a:prstGeom>
          <a:solidFill>
            <a:srgbClr val="1D39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Взаимодействие Сибирского отделения РАН с научными организациями, подведомственными ФАНО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1073951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РАН 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2071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ФЗ-253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/>
              <a:t>РАН осуществляет свою деятельность в целях координации фундаментальных и поисковых научных исследований, проводимых по важнейшим направлениям наук, экспертного научного обеспечения деятельности органов государственной власти, </a:t>
            </a:r>
            <a:r>
              <a:rPr lang="ru-RU" sz="2000">
                <a:solidFill>
                  <a:srgbClr val="C00000"/>
                </a:solidFill>
              </a:rPr>
              <a:t>научно-методического руководства научной и научно-технической деятельностью научных организаций и образовательных организаций высшего образования</a:t>
            </a:r>
            <a:r>
              <a:rPr lang="ru-RU" sz="2000"/>
              <a:t>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928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Положение о</a:t>
            </a:r>
            <a:r>
              <a:rPr lang="en-US" sz="2000" b="1">
                <a:solidFill>
                  <a:srgbClr val="0033CC"/>
                </a:solidFill>
              </a:rPr>
              <a:t> </a:t>
            </a:r>
            <a:r>
              <a:rPr lang="ru-RU" sz="2000" b="1">
                <a:solidFill>
                  <a:srgbClr val="0033CC"/>
                </a:solidFill>
              </a:rPr>
              <a:t>ФАНО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r>
              <a:rPr lang="en-US" sz="2000">
                <a:solidFill>
                  <a:srgbClr val="C00000"/>
                </a:solidFill>
              </a:rPr>
              <a:t> 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3300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>
              <a:buFontTx/>
              <a:buChar char="•"/>
            </a:pPr>
            <a:r>
              <a:rPr lang="ru-RU" sz="2000" dirty="0"/>
              <a:t>утверждает </a:t>
            </a:r>
            <a:r>
              <a:rPr lang="ru-RU" sz="2000" dirty="0">
                <a:solidFill>
                  <a:srgbClr val="0000FF"/>
                </a:solidFill>
              </a:rPr>
              <a:t>с учетом предложений Российской академии наук</a:t>
            </a:r>
            <a:r>
              <a:rPr lang="en-US" sz="2000" dirty="0"/>
              <a:t> </a:t>
            </a:r>
            <a:r>
              <a:rPr lang="ru-RU" sz="2000" dirty="0">
                <a:solidFill>
                  <a:srgbClr val="A50021"/>
                </a:solidFill>
              </a:rPr>
              <a:t>программы развития научных организаций</a:t>
            </a:r>
            <a:r>
              <a:rPr lang="ru-RU" sz="2000" dirty="0"/>
              <a:t>, подведомственных Агентству  и </a:t>
            </a:r>
            <a:r>
              <a:rPr lang="ru-RU" sz="2000" dirty="0">
                <a:solidFill>
                  <a:srgbClr val="A50021"/>
                </a:solidFill>
              </a:rPr>
              <a:t>государственные задания</a:t>
            </a:r>
            <a:r>
              <a:rPr lang="ru-RU" sz="2000" dirty="0"/>
              <a:t> на проведение фундаментальных и поисковых научных исследований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0" y="464343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>
              <a:buFontTx/>
              <a:buChar char="•"/>
            </a:pPr>
            <a:r>
              <a:rPr lang="ru-RU" sz="2000"/>
              <a:t>разрабатывает </a:t>
            </a:r>
            <a:r>
              <a:rPr lang="ru-RU" sz="2000">
                <a:solidFill>
                  <a:srgbClr val="0000FF"/>
                </a:solidFill>
              </a:rPr>
              <a:t>совместно с Российской академией наук</a:t>
            </a:r>
            <a:r>
              <a:rPr lang="en-US" sz="2000"/>
              <a:t> </a:t>
            </a:r>
            <a:r>
              <a:rPr lang="ru-RU" sz="2000">
                <a:solidFill>
                  <a:srgbClr val="A50021"/>
                </a:solidFill>
              </a:rPr>
              <a:t>план проведения фундаментальных и поисковых научных исследований</a:t>
            </a:r>
            <a:r>
              <a:rPr lang="ru-RU" sz="2000"/>
              <a:t> в рамках выполнения ПФНИ в РФ на долгосрочный период</a:t>
            </a:r>
            <a:r>
              <a:rPr lang="en-US" sz="2000"/>
              <a:t>;</a:t>
            </a:r>
            <a:endParaRPr lang="ru-RU" sz="2000"/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57150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>
              <a:buFontTx/>
              <a:buChar char="•"/>
            </a:pPr>
            <a:r>
              <a:rPr lang="ru-RU" sz="2000" dirty="0"/>
              <a:t>проводит оценку эффективности деятельности научных организаций, </a:t>
            </a:r>
            <a:br>
              <a:rPr lang="ru-RU" sz="2000" dirty="0"/>
            </a:br>
            <a:r>
              <a:rPr lang="ru-RU" sz="2000" dirty="0"/>
              <a:t>в том числе </a:t>
            </a:r>
            <a:r>
              <a:rPr lang="ru-RU" sz="2000" dirty="0">
                <a:solidFill>
                  <a:srgbClr val="0033CC"/>
                </a:solidFill>
              </a:rPr>
              <a:t>с учетом </a:t>
            </a:r>
            <a:r>
              <a:rPr lang="ru-RU" sz="2000" dirty="0">
                <a:solidFill>
                  <a:srgbClr val="C00000"/>
                </a:solidFill>
              </a:rPr>
              <a:t>оценки </a:t>
            </a:r>
            <a:r>
              <a:rPr lang="ru-RU" sz="2000" dirty="0">
                <a:solidFill>
                  <a:srgbClr val="A50021"/>
                </a:solidFill>
              </a:rPr>
              <a:t>научной деятельности указанных организаций, </a:t>
            </a:r>
            <a:r>
              <a:rPr lang="ru-RU" sz="2000" dirty="0">
                <a:solidFill>
                  <a:srgbClr val="0000FF"/>
                </a:solidFill>
              </a:rPr>
              <a:t>осуществляемой Российской академией наук</a:t>
            </a:r>
            <a:r>
              <a:rPr lang="en-US" sz="2000" dirty="0"/>
              <a:t>;</a:t>
            </a:r>
            <a:endParaRPr lang="ru-RU" sz="2000" dirty="0"/>
          </a:p>
        </p:txBody>
      </p:sp>
      <p:pic>
        <p:nvPicPr>
          <p:cNvPr id="11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207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ФЗ-253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/>
              <a:t>Ничего нет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00037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Устав РАН</a:t>
            </a:r>
            <a:r>
              <a:rPr lang="en-US" sz="2000" b="1">
                <a:solidFill>
                  <a:srgbClr val="0033CC"/>
                </a:solidFill>
              </a:rPr>
              <a:t>: 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>
                <a:solidFill>
                  <a:srgbClr val="C00000"/>
                </a:solidFill>
              </a:rPr>
              <a:t>Региональное отделение Академии </a:t>
            </a:r>
            <a:r>
              <a:rPr lang="ru-RU" sz="2000"/>
              <a:t>во взаимодействии с отделениями Академии участвует в осуществлении </a:t>
            </a:r>
            <a:r>
              <a:rPr lang="ru-RU" sz="2000">
                <a:solidFill>
                  <a:srgbClr val="C00000"/>
                </a:solidFill>
              </a:rPr>
              <a:t>научно-методического руководства </a:t>
            </a:r>
            <a:r>
              <a:rPr lang="ru-RU" sz="2000"/>
              <a:t>научной и научно-технической деятельностью научных организаций и образовательных организаций высшего образования. 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128587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 dirty="0">
                <a:solidFill>
                  <a:srgbClr val="0033CC"/>
                </a:solidFill>
              </a:rPr>
              <a:t>Положение о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ru-RU" sz="2000" b="1" dirty="0">
                <a:solidFill>
                  <a:srgbClr val="0033CC"/>
                </a:solidFill>
              </a:rPr>
              <a:t>ФАНО</a:t>
            </a:r>
            <a:r>
              <a:rPr lang="en-US" sz="2000" b="1" dirty="0">
                <a:solidFill>
                  <a:srgbClr val="0033CC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 marL="182563" indent="3175"/>
            <a:r>
              <a:rPr lang="ru-RU" sz="2000" dirty="0"/>
              <a:t>Федеральное агентство научных организаций осуществляет свою деятельность  непосредственно, через свои территориальные органы, а также подведомственные организации во взаимодействии … с ФГБУ </a:t>
            </a:r>
            <a:r>
              <a:rPr lang="en-US" sz="2000" dirty="0"/>
              <a:t>“</a:t>
            </a:r>
            <a:r>
              <a:rPr lang="ru-RU" sz="2000" dirty="0"/>
              <a:t>Российская академия наук</a:t>
            </a:r>
            <a:r>
              <a:rPr lang="en-US" sz="2000" dirty="0"/>
              <a:t>” </a:t>
            </a:r>
            <a:r>
              <a:rPr lang="ru-RU" sz="2000" dirty="0">
                <a:solidFill>
                  <a:srgbClr val="C00000"/>
                </a:solidFill>
              </a:rPr>
              <a:t>и его региональными </a:t>
            </a:r>
            <a:r>
              <a:rPr lang="ru-RU" sz="2000" dirty="0" smtClean="0">
                <a:solidFill>
                  <a:srgbClr val="C00000"/>
                </a:solidFill>
              </a:rPr>
              <a:t>отделениями </a:t>
            </a:r>
            <a:r>
              <a:rPr lang="ru-RU" sz="2000" dirty="0"/>
              <a:t>…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71487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/>
            <a:r>
              <a:rPr lang="ru-RU" sz="2000" b="1">
                <a:solidFill>
                  <a:srgbClr val="0033CC"/>
                </a:solidFill>
              </a:rPr>
              <a:t>Соглашение о сотрудничестве РАН – ФАНО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/>
            <a:r>
              <a:rPr lang="ru-RU" sz="2000"/>
              <a:t>РАН и ФАНО организуют взаимодействие территориальных органов Агентства и </a:t>
            </a:r>
            <a:r>
              <a:rPr lang="ru-RU" sz="2000">
                <a:solidFill>
                  <a:srgbClr val="C00000"/>
                </a:solidFill>
              </a:rPr>
              <a:t>региональных отделений Российской академии наук </a:t>
            </a:r>
            <a:r>
              <a:rPr lang="ru-RU" sz="2000"/>
              <a:t>по вопросам, </a:t>
            </a:r>
            <a:r>
              <a:rPr lang="ru-RU" sz="2000">
                <a:solidFill>
                  <a:srgbClr val="C00000"/>
                </a:solidFill>
              </a:rPr>
              <a:t>вытекающим из настоящего Соглашения</a:t>
            </a:r>
            <a:r>
              <a:rPr lang="ru-RU" sz="2000"/>
              <a:t>, </a:t>
            </a:r>
            <a:r>
              <a:rPr lang="ru-RU" sz="2000">
                <a:solidFill>
                  <a:srgbClr val="C00000"/>
                </a:solidFill>
              </a:rPr>
              <a:t>относящимся к компетенции </a:t>
            </a:r>
            <a:r>
              <a:rPr lang="ru-RU" sz="2000"/>
              <a:t>территориальных органов Агентства и региональных отделений Российской академии наук.</a:t>
            </a:r>
          </a:p>
        </p:txBody>
      </p:sp>
      <p:pic>
        <p:nvPicPr>
          <p:cNvPr id="8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2500313"/>
            <a:ext cx="9144000" cy="1714505"/>
          </a:xfrm>
          <a:prstGeom prst="rect">
            <a:avLst/>
          </a:prstGeom>
          <a:solidFill>
            <a:srgbClr val="1D39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ru-RU" sz="3200" b="1" dirty="0" err="1" smtClean="0">
                <a:solidFill>
                  <a:schemeClr val="bg1"/>
                </a:solidFill>
                <a:latin typeface="Century Gothic" pitchFamily="34" charset="0"/>
              </a:rPr>
              <a:t>труктура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 Сибирского отделения 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РАН 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после 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введения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ФЗ № 253 от 27 сентября 2013 г.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1073951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642938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355600">
              <a:spcAft>
                <a:spcPts val="600"/>
              </a:spcAft>
            </a:pPr>
            <a:r>
              <a:rPr lang="ru-RU" sz="2400" dirty="0"/>
              <a:t>Перечень подписанных регламентов</a:t>
            </a:r>
            <a:r>
              <a:rPr lang="en-US" sz="2400" dirty="0"/>
              <a:t>:</a:t>
            </a: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/>
              <a:t>по формированию и утверждению государственных заданий на проведение научных исследований</a:t>
            </a:r>
            <a:r>
              <a:rPr lang="en-US" sz="2000" b="1" dirty="0"/>
              <a:t>;</a:t>
            </a: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33CC"/>
                </a:solidFill>
              </a:rPr>
              <a:t>по подготовке и предоставлению</a:t>
            </a:r>
            <a:r>
              <a:rPr lang="en-US" sz="2000" b="1" dirty="0">
                <a:solidFill>
                  <a:srgbClr val="0033CC"/>
                </a:solidFill>
              </a:rPr>
              <a:t> … </a:t>
            </a:r>
            <a:r>
              <a:rPr lang="ru-RU" sz="2000" b="1" dirty="0">
                <a:solidFill>
                  <a:srgbClr val="0033CC"/>
                </a:solidFill>
              </a:rPr>
              <a:t>отчетов о выполнении плана научно-исследовательских работ</a:t>
            </a:r>
            <a:r>
              <a:rPr lang="en-US" sz="2000" b="1" dirty="0">
                <a:solidFill>
                  <a:srgbClr val="0033CC"/>
                </a:solidFill>
              </a:rPr>
              <a:t>;</a:t>
            </a:r>
            <a:endParaRPr lang="ru-RU" sz="2000" b="1" dirty="0">
              <a:solidFill>
                <a:srgbClr val="0033CC"/>
              </a:solidFill>
            </a:endParaRP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/>
              <a:t>по согласованию и утверждению кандидатур на должность руководителя научной организации</a:t>
            </a:r>
            <a:r>
              <a:rPr lang="en-US" sz="2000" b="1" dirty="0"/>
              <a:t>;</a:t>
            </a: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33CC"/>
                </a:solidFill>
              </a:rPr>
              <a:t>по оценке результативности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ru-RU" sz="2000" b="1" dirty="0">
                <a:solidFill>
                  <a:srgbClr val="0033CC"/>
                </a:solidFill>
              </a:rPr>
              <a:t>деятельности научных организаций</a:t>
            </a:r>
            <a:r>
              <a:rPr lang="en-US" sz="2000" b="1" dirty="0">
                <a:solidFill>
                  <a:srgbClr val="0033CC"/>
                </a:solidFill>
              </a:rPr>
              <a:t>;</a:t>
            </a:r>
            <a:endParaRPr lang="ru-RU" sz="2000" b="1" dirty="0">
              <a:solidFill>
                <a:srgbClr val="0033CC"/>
              </a:solidFill>
            </a:endParaRP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/>
              <a:t>по совершенствованию инфраструктуры обеспечения научной и научно-технической деятельности в Российской Федерации в части планирования развития материально-технической базы</a:t>
            </a:r>
            <a:r>
              <a:rPr lang="en-US" sz="2000" b="1" dirty="0" smtClean="0"/>
              <a:t>;</a:t>
            </a:r>
            <a:endParaRPr lang="en-US" sz="2000" b="1" dirty="0"/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572008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33CC"/>
                </a:solidFill>
              </a:rPr>
              <a:t>по осуществлению и развитию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международного научного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и научно-технического сотрудничества</a:t>
            </a:r>
            <a:r>
              <a:rPr lang="en-US" sz="2000" b="1" dirty="0" smtClean="0">
                <a:solidFill>
                  <a:srgbClr val="0033CC"/>
                </a:solidFill>
              </a:rPr>
              <a:t>;</a:t>
            </a:r>
            <a:endParaRPr lang="ru-RU" sz="2000" b="1" dirty="0" smtClean="0"/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по </a:t>
            </a:r>
            <a:r>
              <a:rPr lang="ru-RU" sz="2000" b="1" dirty="0"/>
              <a:t>взаимодействию со средствами массовой информации</a:t>
            </a:r>
            <a:r>
              <a:rPr lang="en-US" sz="2000" b="1" dirty="0"/>
              <a:t>;</a:t>
            </a:r>
          </a:p>
          <a:p>
            <a:pPr marL="536575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33CC"/>
                </a:solidFill>
              </a:rPr>
              <a:t>по вопросам создания, реорганизации и  ликвидации научных организаций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78581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 dirty="0">
                <a:solidFill>
                  <a:srgbClr val="0033CC"/>
                </a:solidFill>
              </a:rPr>
              <a:t>Регламент по формированию и утверждению </a:t>
            </a:r>
            <a:r>
              <a:rPr lang="ru-RU" sz="2000" b="1" dirty="0" err="1">
                <a:solidFill>
                  <a:srgbClr val="0033CC"/>
                </a:solidFill>
              </a:rPr>
              <a:t>гос.заданий</a:t>
            </a:r>
            <a:r>
              <a:rPr lang="en-US" sz="2000" b="1" dirty="0">
                <a:solidFill>
                  <a:srgbClr val="0033CC"/>
                </a:solidFill>
              </a:rPr>
              <a:t>:</a:t>
            </a:r>
            <a:endParaRPr lang="ru-RU" sz="2000" b="1" dirty="0">
              <a:solidFill>
                <a:srgbClr val="0033CC"/>
              </a:solidFill>
            </a:endParaRPr>
          </a:p>
          <a:p>
            <a:pPr marL="182563" indent="3175">
              <a:spcAft>
                <a:spcPts val="600"/>
              </a:spcAft>
            </a:pPr>
            <a:r>
              <a:rPr lang="ru-RU" sz="2000" dirty="0"/>
              <a:t>2.1. Рассмотрение проектов Планов НИР осуществляется РАН с привлечением </a:t>
            </a:r>
            <a:r>
              <a:rPr lang="ru-RU" sz="2000" dirty="0">
                <a:solidFill>
                  <a:srgbClr val="C00000"/>
                </a:solidFill>
              </a:rPr>
              <a:t>региональных отделений РАН</a:t>
            </a:r>
            <a:r>
              <a:rPr lang="ru-RU" sz="2000" dirty="0"/>
              <a:t>. </a:t>
            </a:r>
          </a:p>
          <a:p>
            <a:pPr marL="182563" indent="3175"/>
            <a:r>
              <a:rPr lang="ru-RU" sz="2000" dirty="0"/>
              <a:t>В заявке, направленной в ФАНО за подписью Президента РАН до начала процесса формирования проекта Плана НИР указывается</a:t>
            </a:r>
            <a:r>
              <a:rPr lang="en-US" sz="2000" dirty="0"/>
              <a:t>:</a:t>
            </a:r>
          </a:p>
        </p:txBody>
      </p:sp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0" y="250031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171450">
              <a:buFontTx/>
              <a:buChar char="-"/>
            </a:pPr>
            <a:r>
              <a:rPr lang="ru-RU" sz="2000">
                <a:solidFill>
                  <a:srgbClr val="C00000"/>
                </a:solidFill>
              </a:rPr>
              <a:t>о закреплении Учреждений за региональными отделениями РАН </a:t>
            </a:r>
            <a:r>
              <a:rPr lang="ru-RU" sz="2000"/>
              <a:t>и тематическими отделениями РАН;</a:t>
            </a:r>
          </a:p>
          <a:p>
            <a:pPr marL="357188" indent="-171450">
              <a:buFontTx/>
              <a:buChar char="-"/>
            </a:pPr>
            <a:r>
              <a:rPr lang="ru-RU" sz="2000">
                <a:solidFill>
                  <a:srgbClr val="C00000"/>
                </a:solidFill>
              </a:rPr>
              <a:t>о сотрудниках региональных отделений РАН, представляющих региональные отделения РАН </a:t>
            </a:r>
            <a:r>
              <a:rPr lang="ru-RU" sz="2000"/>
              <a:t>в процессе рассмотрения и  согласования проекта Плана НИР, с  закреплением за ними перечня Учреждений.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50056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dirty="0"/>
              <a:t>Сформированная Учреждением электронная форма проекта Плана НИР направляется в тематическое отделение </a:t>
            </a:r>
            <a:r>
              <a:rPr lang="ru-RU" sz="2000" dirty="0">
                <a:solidFill>
                  <a:srgbClr val="C00000"/>
                </a:solidFill>
              </a:rPr>
              <a:t>с одновременным его направлением в региональное отделение (в случае закрепления Учреждения за региональным отделением)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10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822325"/>
            <a:ext cx="9144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Постановление Президиума РАН от 23.12.2014 №173 </a:t>
            </a:r>
            <a:r>
              <a:rPr lang="en-US" sz="2000" b="1">
                <a:solidFill>
                  <a:srgbClr val="0033CC"/>
                </a:solidFill>
              </a:rPr>
              <a:t>“</a:t>
            </a:r>
            <a:r>
              <a:rPr lang="ru-RU" sz="2000" b="1">
                <a:solidFill>
                  <a:srgbClr val="0033CC"/>
                </a:solidFill>
              </a:rPr>
              <a:t>О перечне научных организаций и образовательных организаций, в отношении которых РАН</a:t>
            </a:r>
            <a:r>
              <a:rPr lang="en-US" sz="2000" b="1">
                <a:solidFill>
                  <a:srgbClr val="0033CC"/>
                </a:solidFill>
              </a:rPr>
              <a:t>* </a:t>
            </a:r>
            <a:r>
              <a:rPr lang="ru-RU" sz="2000" b="1">
                <a:solidFill>
                  <a:srgbClr val="0033CC"/>
                </a:solidFill>
              </a:rPr>
              <a:t>осуществляет научно-методическое руководство их научной и научно-технической деятельностью</a:t>
            </a:r>
            <a:r>
              <a:rPr lang="en-US" sz="2000" b="1">
                <a:solidFill>
                  <a:srgbClr val="0033CC"/>
                </a:solidFill>
              </a:rPr>
              <a:t>”</a:t>
            </a:r>
            <a:r>
              <a:rPr lang="ru-RU" sz="2000" b="1">
                <a:solidFill>
                  <a:srgbClr val="0033CC"/>
                </a:solidFill>
              </a:rPr>
              <a:t>.</a:t>
            </a:r>
            <a:endParaRPr lang="en-US" sz="2000" b="1">
              <a:solidFill>
                <a:srgbClr val="0033CC"/>
              </a:solidFill>
            </a:endParaRPr>
          </a:p>
          <a:p>
            <a:pPr marL="182563" indent="3175"/>
            <a:endParaRPr lang="ru-RU" sz="2000" b="1">
              <a:solidFill>
                <a:srgbClr val="0033CC"/>
              </a:solidFill>
            </a:endParaRPr>
          </a:p>
          <a:p>
            <a:pPr marL="182563" indent="3175">
              <a:buFontTx/>
              <a:buAutoNum type="arabicPeriod"/>
            </a:pPr>
            <a:r>
              <a:rPr lang="ru-RU" sz="2000"/>
              <a:t>Утвердить Перечень научных организаций и образовательных организаций высшего образования, в отношении которых </a:t>
            </a:r>
            <a:r>
              <a:rPr lang="ru-RU" sz="2000">
                <a:solidFill>
                  <a:srgbClr val="C00000"/>
                </a:solidFill>
              </a:rPr>
              <a:t>РАН* </a:t>
            </a:r>
            <a:r>
              <a:rPr lang="ru-RU" sz="2000"/>
              <a:t>осуществляет научно-методическое руководство их научной и научно-технической деятельностью (приложение). </a:t>
            </a:r>
          </a:p>
          <a:p>
            <a:pPr marL="182563" indent="3175"/>
            <a:r>
              <a:rPr lang="ru-RU" sz="2000">
                <a:solidFill>
                  <a:srgbClr val="C00000"/>
                </a:solidFill>
              </a:rPr>
              <a:t>Региональные отделения РАН во взаимодействии с отделениями РАН по областям и направлениям науки </a:t>
            </a:r>
            <a:r>
              <a:rPr lang="ru-RU" sz="2000"/>
              <a:t>участвуют в осуществлении научно-методического руководства научной и научно-технической деятельностью научных организаций и образовательных организаций высшего образования, расположенных в соответствующем регионе.</a:t>
            </a:r>
            <a:endParaRPr lang="en-US" sz="2000"/>
          </a:p>
          <a:p>
            <a:pPr marL="182563" indent="3175"/>
            <a:endParaRPr lang="en-US" sz="2000"/>
          </a:p>
          <a:p>
            <a:pPr marL="182563" indent="3175"/>
            <a:r>
              <a:rPr lang="ru-RU" b="1">
                <a:solidFill>
                  <a:srgbClr val="C00000"/>
                </a:solidFill>
              </a:rPr>
              <a:t>* во взаимодействии с Сибирским отделением РАН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Прямоугольник 1"/>
          <p:cNvSpPr>
            <a:spLocks noChangeArrowheads="1"/>
          </p:cNvSpPr>
          <p:nvPr/>
        </p:nvSpPr>
        <p:spPr bwMode="auto">
          <a:xfrm>
            <a:off x="0" y="1231900"/>
            <a:ext cx="91440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/>
              <a:t>8 региональных научных центров во взаимодействии с Президиумом РАН</a:t>
            </a:r>
            <a:r>
              <a:rPr lang="en-US" sz="2000" b="1"/>
              <a:t>;</a:t>
            </a: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>
                <a:solidFill>
                  <a:srgbClr val="0033CC"/>
                </a:solidFill>
              </a:rPr>
              <a:t>3 </a:t>
            </a:r>
            <a:r>
              <a:rPr lang="ru-RU" sz="2000" b="1">
                <a:solidFill>
                  <a:srgbClr val="0033CC"/>
                </a:solidFill>
              </a:rPr>
              <a:t>института – с отделением математических наук</a:t>
            </a:r>
            <a:r>
              <a:rPr lang="en-US" sz="2000" b="1">
                <a:solidFill>
                  <a:srgbClr val="0033CC"/>
                </a:solidFill>
              </a:rPr>
              <a:t>;</a:t>
            </a: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/>
              <a:t>11 </a:t>
            </a:r>
            <a:r>
              <a:rPr lang="ru-RU" sz="2000" b="1"/>
              <a:t>институтов – с отделением физических наук</a:t>
            </a:r>
            <a:r>
              <a:rPr lang="en-US" sz="2000" b="1"/>
              <a:t>;</a:t>
            </a:r>
            <a:endParaRPr lang="ru-RU" sz="2000" b="1"/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>
                <a:solidFill>
                  <a:srgbClr val="0033CC"/>
                </a:solidFill>
              </a:rPr>
              <a:t>9 институтов – с отделением нанотехнологий и информационных технологий</a:t>
            </a:r>
            <a:r>
              <a:rPr lang="en-US" sz="2000" b="1">
                <a:solidFill>
                  <a:srgbClr val="0033CC"/>
                </a:solidFill>
              </a:rPr>
              <a:t>;</a:t>
            </a:r>
            <a:endParaRPr lang="ru-RU" sz="2000" b="1">
              <a:solidFill>
                <a:srgbClr val="0033CC"/>
              </a:solidFill>
            </a:endParaRP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/>
              <a:t>7 институтов – с отделением энергетики, машиностроения, механики и процессов управления</a:t>
            </a:r>
            <a:r>
              <a:rPr lang="en-US" sz="2000" b="1"/>
              <a:t>;</a:t>
            </a: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>
                <a:solidFill>
                  <a:srgbClr val="0033CC"/>
                </a:solidFill>
              </a:rPr>
              <a:t>13 институтов – с отделением химии и наук о материалах</a:t>
            </a:r>
            <a:r>
              <a:rPr lang="en-US" sz="2000" b="1">
                <a:solidFill>
                  <a:srgbClr val="0033CC"/>
                </a:solidFill>
              </a:rPr>
              <a:t>;</a:t>
            </a:r>
            <a:endParaRPr lang="ru-RU" sz="2000" b="1">
              <a:solidFill>
                <a:srgbClr val="0033CC"/>
              </a:solidFill>
            </a:endParaRP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/>
              <a:t>13 институтов – с отделением биологических наук</a:t>
            </a:r>
            <a:r>
              <a:rPr lang="en-US" sz="2000" b="1"/>
              <a:t>;</a:t>
            </a:r>
            <a:endParaRPr lang="ru-RU" sz="2000" b="1"/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>
                <a:solidFill>
                  <a:srgbClr val="0033CC"/>
                </a:solidFill>
              </a:rPr>
              <a:t>23 институтов – с отделением наук о земле</a:t>
            </a:r>
            <a:r>
              <a:rPr lang="en-US" sz="2000" b="1">
                <a:solidFill>
                  <a:srgbClr val="0033CC"/>
                </a:solidFill>
              </a:rPr>
              <a:t>;</a:t>
            </a:r>
            <a:endParaRPr lang="ru-RU" sz="2000" b="1">
              <a:solidFill>
                <a:srgbClr val="0033CC"/>
              </a:solidFill>
            </a:endParaRP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/>
              <a:t>2 института – с отделением общественных наук</a:t>
            </a:r>
            <a:r>
              <a:rPr lang="en-US" sz="2000" b="1"/>
              <a:t>;</a:t>
            </a:r>
            <a:endParaRPr lang="ru-RU" sz="2000" b="1"/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>
                <a:solidFill>
                  <a:srgbClr val="0033CC"/>
                </a:solidFill>
              </a:rPr>
              <a:t>3 института – с отделением историко-философских наук</a:t>
            </a:r>
            <a:r>
              <a:rPr lang="en-US" sz="2000" b="1">
                <a:solidFill>
                  <a:srgbClr val="0033CC"/>
                </a:solidFill>
              </a:rPr>
              <a:t>;</a:t>
            </a:r>
            <a:r>
              <a:rPr lang="ru-RU" sz="2000" b="1">
                <a:solidFill>
                  <a:srgbClr val="0033CC"/>
                </a:solidFill>
              </a:rPr>
              <a:t> </a:t>
            </a:r>
            <a:endParaRPr lang="en-US" sz="2000" b="1">
              <a:solidFill>
                <a:srgbClr val="0033CC"/>
              </a:solidFill>
            </a:endParaRPr>
          </a:p>
          <a:p>
            <a:pPr marL="633413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/>
              <a:t>22 института – с отделением медицинских наук</a:t>
            </a:r>
            <a:r>
              <a:rPr lang="en-US" sz="2000" b="1"/>
              <a:t>;</a:t>
            </a:r>
            <a:endParaRPr lang="ru-RU" sz="2000" b="1"/>
          </a:p>
          <a:p>
            <a:pPr marL="633413" indent="-457200">
              <a:buFont typeface="Wingdings" pitchFamily="2" charset="2"/>
              <a:buChar char="Ø"/>
            </a:pPr>
            <a:r>
              <a:rPr lang="ru-RU" sz="2000" b="1">
                <a:solidFill>
                  <a:srgbClr val="0033CC"/>
                </a:solidFill>
              </a:rPr>
              <a:t>36 институтов – с отделением сельскохозяйственных наук.</a:t>
            </a:r>
            <a:endParaRPr lang="en-US" sz="2000" b="1">
              <a:solidFill>
                <a:srgbClr val="0033CC"/>
              </a:solidFill>
            </a:endParaRPr>
          </a:p>
        </p:txBody>
      </p:sp>
      <p:sp>
        <p:nvSpPr>
          <p:cNvPr id="416772" name="Прямоугольник 3"/>
          <p:cNvSpPr>
            <a:spLocks noChangeArrowheads="1"/>
          </p:cNvSpPr>
          <p:nvPr/>
        </p:nvSpPr>
        <p:spPr bwMode="auto">
          <a:xfrm>
            <a:off x="0" y="515938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/>
            <a:r>
              <a:rPr lang="ru-RU" sz="2200" b="1">
                <a:solidFill>
                  <a:srgbClr val="C00000"/>
                </a:solidFill>
              </a:rPr>
              <a:t>Под научно-методическим руководством Сибирского отделения РАН находятся</a:t>
            </a:r>
            <a:r>
              <a:rPr lang="en-US" sz="2200" b="1">
                <a:solidFill>
                  <a:srgbClr val="C00000"/>
                </a:solidFill>
              </a:rPr>
              <a:t>:</a:t>
            </a:r>
            <a:endParaRPr lang="ru-RU" sz="2200"/>
          </a:p>
        </p:txBody>
      </p:sp>
      <p:pic>
        <p:nvPicPr>
          <p:cNvPr id="5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1414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714375"/>
            <a:ext cx="9144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Регламент по согласованию и утверждению кандидатур на должность руководителя научной организации 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>
              <a:spcAft>
                <a:spcPts val="600"/>
              </a:spcAft>
            </a:pPr>
            <a:r>
              <a:rPr lang="ru-RU" sz="2000"/>
              <a:t>Президиум РАН имеет право проводить необходимые консультации по кандидатурам, выдвигаемым на должность руководителя научной организации,  </a:t>
            </a:r>
            <a:r>
              <a:rPr lang="ru-RU" sz="2000">
                <a:solidFill>
                  <a:srgbClr val="C00000"/>
                </a:solidFill>
              </a:rPr>
              <a:t>в том числе с региональными отделениями РАН </a:t>
            </a:r>
            <a:r>
              <a:rPr lang="ru-RU" sz="2000"/>
              <a:t>….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7146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>
              <a:spcAft>
                <a:spcPts val="60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 декабре 2014 г.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состоялись </a:t>
            </a:r>
            <a:r>
              <a:rPr lang="ru-RU" sz="2000" b="1" dirty="0">
                <a:solidFill>
                  <a:srgbClr val="0033CC"/>
                </a:solidFill>
              </a:rPr>
              <a:t>выборы директора Байкальского музея ИНЦ СО РАН – Фиалков Владимир Абрамович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868863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>
              <a:spcAft>
                <a:spcPts val="600"/>
              </a:spcAft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</a:rPr>
              <a:t>Института ядерной физики им. Г.И. Будкера СО РАН</a:t>
            </a:r>
            <a:r>
              <a:rPr lang="en-US" sz="2000" b="1">
                <a:solidFill>
                  <a:srgbClr val="C00000"/>
                </a:solidFill>
              </a:rPr>
              <a:t>;</a:t>
            </a:r>
          </a:p>
          <a:p>
            <a:pPr marL="449263" indent="-263525">
              <a:spcAft>
                <a:spcPts val="600"/>
              </a:spcAft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</a:rPr>
              <a:t>Института археологии и этнографии СО РАН</a:t>
            </a:r>
            <a:r>
              <a:rPr lang="en-US" sz="2000" b="1">
                <a:solidFill>
                  <a:srgbClr val="C00000"/>
                </a:solidFill>
              </a:rPr>
              <a:t>;</a:t>
            </a:r>
            <a:endParaRPr lang="ru-RU" sz="2000" b="1">
              <a:solidFill>
                <a:srgbClr val="C00000"/>
              </a:solidFill>
            </a:endParaRPr>
          </a:p>
          <a:p>
            <a:pPr marL="449263" indent="-263525">
              <a:spcAft>
                <a:spcPts val="600"/>
              </a:spcAft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</a:rPr>
              <a:t>Института природных ресурсов, экологии и криологии СО РАН</a:t>
            </a:r>
          </a:p>
        </p:txBody>
      </p:sp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38608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4763">
              <a:spcAft>
                <a:spcPts val="600"/>
              </a:spcAft>
            </a:pPr>
            <a:r>
              <a:rPr lang="ru-RU" sz="2000" b="1"/>
              <a:t>Объявлено о начале приема документов кандидатов на должности руководителей 18 научных организаций, подведомственных Федеральному агентству научных организаций, в том числе</a:t>
            </a:r>
            <a:r>
              <a:rPr lang="en-US" sz="2000" b="1"/>
              <a:t>:</a:t>
            </a:r>
            <a:endParaRPr lang="ru-RU" sz="2000" b="1"/>
          </a:p>
        </p:txBody>
      </p:sp>
      <p:pic>
        <p:nvPicPr>
          <p:cNvPr id="7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394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ПРИОБРЕТЕНИЕ НОВОГО ОБОРУДОВАНИЯ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786874" cy="181588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entury Gothic" pitchFamily="34" charset="0"/>
              </a:rPr>
              <a:t>Все закупки научного оборудования для нужд СО РАН  проводились по результатам тендера по заявкам институтов Отделения. Закупки осуществлялись каждым Институтом самостоятельно в соответствие с законодательством РФ. В </a:t>
            </a:r>
            <a:r>
              <a:rPr lang="ru-RU" sz="1600" b="1" dirty="0" smtClean="0">
                <a:latin typeface="Century Gothic" pitchFamily="34" charset="0"/>
              </a:rPr>
              <a:t>2014 г</a:t>
            </a:r>
            <a:r>
              <a:rPr lang="ru-RU" sz="1600" b="1" dirty="0">
                <a:latin typeface="Century Gothic" pitchFamily="34" charset="0"/>
              </a:rPr>
              <a:t>. на закупку научного оборудования СО РАН было выделено </a:t>
            </a:r>
            <a:r>
              <a:rPr lang="ru-RU" sz="1600" b="1" dirty="0">
                <a:solidFill>
                  <a:srgbClr val="C00000"/>
                </a:solidFill>
                <a:latin typeface="Century Gothic" pitchFamily="34" charset="0"/>
              </a:rPr>
              <a:t>725,0 млн.руб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. (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~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12,0 млн.долл.США). </a:t>
            </a:r>
            <a:r>
              <a:rPr lang="ru-RU" sz="1600" b="1" dirty="0" smtClean="0">
                <a:latin typeface="Century Gothic" pitchFamily="34" charset="0"/>
              </a:rPr>
              <a:t>В 2014 г</a:t>
            </a:r>
            <a:r>
              <a:rPr lang="ru-RU" sz="1600" b="1" dirty="0">
                <a:latin typeface="Century Gothic" pitchFamily="34" charset="0"/>
              </a:rPr>
              <a:t>. для ЦКП и институтов Отделения закуплено примерно 90 единиц крупных уникальных приборов и оборудования. </a:t>
            </a:r>
          </a:p>
        </p:txBody>
      </p:sp>
      <p:pic>
        <p:nvPicPr>
          <p:cNvPr id="421892" name="Рисунок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493" t="9402" r="11343" b="3632"/>
          <a:stretch>
            <a:fillRect/>
          </a:stretch>
        </p:blipFill>
        <p:spPr bwMode="auto">
          <a:xfrm>
            <a:off x="1714480" y="3141685"/>
            <a:ext cx="69500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3" name="Text Box 2"/>
          <p:cNvSpPr txBox="1">
            <a:spLocks noChangeArrowheads="1"/>
          </p:cNvSpPr>
          <p:nvPr/>
        </p:nvSpPr>
        <p:spPr bwMode="auto">
          <a:xfrm>
            <a:off x="2071670" y="2857496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rgbClr val="000000"/>
                </a:solidFill>
              </a:rPr>
              <a:t>Млн</a:t>
            </a:r>
            <a:r>
              <a:rPr lang="ru-RU" sz="1400" dirty="0">
                <a:solidFill>
                  <a:srgbClr val="000000"/>
                </a:solidFill>
              </a:rPr>
              <a:t> $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3141663"/>
            <a:ext cx="15128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24706" y="3853676"/>
            <a:ext cx="3500462" cy="150810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33CC"/>
                </a:solidFill>
                <a:latin typeface="Bookman Old Style" pitchFamily="18" charset="0"/>
                <a:cs typeface="Times New Roman" pitchFamily="18" charset="0"/>
              </a:rPr>
              <a:t>Средства,</a:t>
            </a:r>
            <a:endParaRPr lang="ru-RU" sz="1600" dirty="0">
              <a:solidFill>
                <a:srgbClr val="0033CC"/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33CC"/>
                </a:solidFill>
                <a:latin typeface="Bookman Old Style" pitchFamily="18" charset="0"/>
                <a:cs typeface="Times New Roman" pitchFamily="18" charset="0"/>
              </a:rPr>
              <a:t>затраченные на закупку научного оборудования для СО РАН</a:t>
            </a:r>
            <a:r>
              <a:rPr lang="en-US" sz="1600" b="1" dirty="0">
                <a:solidFill>
                  <a:srgbClr val="0033CC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33CC"/>
                </a:solidFill>
                <a:latin typeface="Bookman Old Style" pitchFamily="18" charset="0"/>
                <a:cs typeface="Times New Roman" pitchFamily="18" charset="0"/>
              </a:rPr>
              <a:t>в 1998-2014 гг.</a:t>
            </a:r>
            <a:endParaRPr lang="en-US" sz="1600" b="1" dirty="0">
              <a:solidFill>
                <a:srgbClr val="0033CC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Sigma_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 РАН </a:t>
            </a:r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НАУЧНЫХ ИНСТИТУТОВ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64" name="Group 52"/>
          <p:cNvGraphicFramePr>
            <a:graphicFrameLocks noGrp="1"/>
          </p:cNvGraphicFramePr>
          <p:nvPr/>
        </p:nvGraphicFramePr>
        <p:xfrm>
          <a:off x="107950" y="857232"/>
          <a:ext cx="8893175" cy="5888179"/>
        </p:xfrm>
        <a:graphic>
          <a:graphicData uri="http://schemas.openxmlformats.org/drawingml/2006/table">
            <a:tbl>
              <a:tblPr/>
              <a:tblGrid>
                <a:gridCol w="547688"/>
                <a:gridCol w="2478087"/>
                <a:gridCol w="5867400"/>
              </a:tblGrid>
              <a:tr h="30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1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ЦКП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Наноструктуры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Сканирующий электронный микроскоп Hitachi SU 8220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 ЦКП Бурятского научного центра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Газовый хроматограф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GC Agilent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7890/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QQQ Agilent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7000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1049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ЦКП Иркутского научного 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 Газовый хроматограф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Agilent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7890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масс-спектрометром типа Тройной квадруполь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2. Комплекс синхронного термического анализа F1 для высокотемпературного термического анализа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ЦКП Тюменского научного центра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Ультрамикротом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Leica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ULTRACUT EM UC7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5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ЦКП многоэлементных и изотопных исследований 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Квадрупольный ИСП масс-спектрометр с лазерной абляцией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iCAP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Qc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ЦКП Фемтосекундный лазерный комплекс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Синтезатор оптических частот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ЦКП Химический сервисный центр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Раман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спектрометр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LabRAM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Evo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8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Омский научный центр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Ультрабыстрая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ВЭЖХ-система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Ultimate-3000 RSLC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389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9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Институт катализа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Спектральный комплекс PM IRAS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10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Институт физики полупроводников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Система сращивания полупроводниковых и диэлектрических пластин для изготовления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гетероструктур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биочипов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бондер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4190" marR="341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5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3160"/>
            <a:ext cx="91440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Закупка в 2014г. для  учреждений СО РАН приборов и оборудования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стоимостью более 250 тыс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долл. США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за единицу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7858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 dirty="0">
                <a:solidFill>
                  <a:srgbClr val="0033CC"/>
                </a:solidFill>
              </a:rPr>
              <a:t>Соглашение о сотрудничестве РАН – ФАНО</a:t>
            </a:r>
            <a:r>
              <a:rPr lang="en-US" sz="2000" b="1" dirty="0">
                <a:solidFill>
                  <a:srgbClr val="0033CC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 marL="182563" indent="3175"/>
            <a:r>
              <a:rPr lang="ru-RU" sz="2000" dirty="0"/>
              <a:t>Федеральное агентство научных организаций осуществляет следующие полномочия</a:t>
            </a:r>
            <a:r>
              <a:rPr lang="en-US" sz="2000" dirty="0"/>
              <a:t>:</a:t>
            </a:r>
            <a:r>
              <a:rPr lang="ru-RU" sz="2000" dirty="0"/>
              <a:t>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1851025"/>
            <a:ext cx="9144000" cy="10064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>
              <a:buFontTx/>
              <a:buChar char="•"/>
            </a:pPr>
            <a:r>
              <a:rPr lang="ru-RU" sz="2000" dirty="0"/>
              <a:t>готовит представление в Правительство РФ предложений </a:t>
            </a:r>
            <a:r>
              <a:rPr lang="ru-RU" sz="2000" dirty="0">
                <a:solidFill>
                  <a:srgbClr val="A50021"/>
                </a:solidFill>
              </a:rPr>
              <a:t>о создании, реорганизации и ликвидации научных организаций</a:t>
            </a:r>
            <a:r>
              <a:rPr lang="ru-RU" sz="2000" dirty="0"/>
              <a:t>, подведомственных Агентству, </a:t>
            </a:r>
            <a:r>
              <a:rPr lang="ru-RU" sz="2000" dirty="0">
                <a:solidFill>
                  <a:srgbClr val="0000FF"/>
                </a:solidFill>
              </a:rPr>
              <a:t>с учетом позиции Российской академией наук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3372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3175">
              <a:defRPr/>
            </a:pPr>
            <a:r>
              <a:rPr lang="ru-RU" sz="2000" b="1" dirty="0">
                <a:solidFill>
                  <a:srgbClr val="0033CC"/>
                </a:solidFill>
                <a:cs typeface="+mn-cs"/>
              </a:rPr>
              <a:t>Регламент по вопросам создания, реорганизации и  ликвидации научных организаций</a:t>
            </a:r>
            <a:r>
              <a:rPr lang="en-US" sz="2000" b="1" dirty="0">
                <a:solidFill>
                  <a:srgbClr val="0033CC"/>
                </a:solidFill>
                <a:cs typeface="+mn-cs"/>
              </a:rPr>
              <a:t>:</a:t>
            </a:r>
            <a:endParaRPr lang="ru-RU" sz="2000" b="1" dirty="0">
              <a:solidFill>
                <a:srgbClr val="0033CC"/>
              </a:solidFill>
              <a:cs typeface="+mn-cs"/>
            </a:endParaRPr>
          </a:p>
          <a:p>
            <a:pPr marL="182563">
              <a:defRPr/>
            </a:pPr>
            <a:r>
              <a:rPr lang="ru-RU" sz="2000" dirty="0">
                <a:cs typeface="+mn-cs"/>
              </a:rPr>
              <a:t>Российская академия наук рассматривает предложения Федерального агентства научных организаций (</a:t>
            </a:r>
            <a:r>
              <a:rPr lang="ru-RU" sz="2000" dirty="0">
                <a:solidFill>
                  <a:srgbClr val="C00000"/>
                </a:solidFill>
                <a:cs typeface="+mn-cs"/>
              </a:rPr>
              <a:t>с учетом позиции регионального отделения Российской академии наук – в отношении научных организаций соответствующего региона</a:t>
            </a:r>
            <a:r>
              <a:rPr lang="ru-RU" sz="2000" dirty="0">
                <a:cs typeface="+mn-cs"/>
              </a:rPr>
              <a:t>)…</a:t>
            </a:r>
            <a:endParaRPr lang="en-US" sz="2000" dirty="0">
              <a:cs typeface="+mn-cs"/>
            </a:endParaRPr>
          </a:p>
        </p:txBody>
      </p:sp>
      <p:pic>
        <p:nvPicPr>
          <p:cNvPr id="7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СТРУКТУРИЗАЦИЯ СЕТИ НАУЧНЫХ ОРГАНИЗАЦИЙ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 l="4584"/>
          <a:stretch>
            <a:fillRect/>
          </a:stretch>
        </p:blipFill>
        <p:spPr bwMode="auto">
          <a:xfrm>
            <a:off x="4468813" y="1126331"/>
            <a:ext cx="4495800" cy="4606925"/>
          </a:xfrm>
          <a:prstGeom prst="rect">
            <a:avLst/>
          </a:prstGeom>
          <a:noFill/>
          <a:ln w="9525">
            <a:solidFill>
              <a:srgbClr val="7197C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87338" y="548680"/>
            <a:ext cx="4000500" cy="6191250"/>
            <a:chOff x="107504" y="262483"/>
            <a:chExt cx="4179965" cy="6406877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62483"/>
              <a:ext cx="4179965" cy="6406877"/>
            </a:xfrm>
            <a:prstGeom prst="rect">
              <a:avLst/>
            </a:prstGeom>
            <a:noFill/>
            <a:ln w="9525">
              <a:solidFill>
                <a:srgbClr val="7197C5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Стрелка вправо 5"/>
            <p:cNvSpPr/>
            <p:nvPr/>
          </p:nvSpPr>
          <p:spPr>
            <a:xfrm>
              <a:off x="178828" y="2923801"/>
              <a:ext cx="215633" cy="216848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Picture 6" descr="Sigma_g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СТРУКТУРИЗАЦИЯ СЕТИ НАУЧНЫХ ОРГАНИЗАЦИЙ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ОСНОВНЫЕ ПРИНЦИПЫ СТРУКТУРИЗАЦИИ СЕТИ НАУЧНЫХ УЧРЕЖДЕНИЙ СИБИРСКОГО ОТДЕЛЕНИЯ РАН</a:t>
            </a:r>
            <a:endParaRPr lang="ru-RU" sz="2400" dirty="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Предложения Сибирского отделения РАН</a:t>
            </a:r>
            <a:endParaRPr lang="ru-RU" sz="24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938" y="13398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357188"/>
            <a:r>
              <a:rPr lang="ru-RU" sz="2000"/>
              <a:t>1.  Структуризацию необходимо рассматривать в качестве нового и более высокого уровня интеграции институтов, направленной на решение приоритетных задач фундаментальных и прикладных исследований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2211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357188"/>
            <a:r>
              <a:rPr lang="ru-RU" sz="2000"/>
              <a:t>3.  Предложения по структуризации сети научных учреждений Сибирское отделение РАН готовит совместно с Федеральным агентством научных организаций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27749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357188"/>
            <a:r>
              <a:rPr lang="ru-RU" sz="2000" dirty="0"/>
              <a:t>2.  </a:t>
            </a:r>
            <a:r>
              <a:rPr lang="ru-RU" sz="2000" dirty="0">
                <a:solidFill>
                  <a:srgbClr val="0033CC"/>
                </a:solidFill>
              </a:rPr>
              <a:t>Структуризация сети научных учреждений предусматривает концентрацию институтов вокруг головных институтов – безусловных лидеров по приоритетным направлениям развития фундаментальных и прикладных исследований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537368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357188"/>
            <a:r>
              <a:rPr lang="ru-RU" sz="2000" dirty="0"/>
              <a:t>4.  </a:t>
            </a:r>
            <a:r>
              <a:rPr lang="ru-RU" sz="2000" dirty="0">
                <a:solidFill>
                  <a:srgbClr val="0033CC"/>
                </a:solidFill>
              </a:rPr>
              <a:t>Сибирское отделение РАН согласно ФЗ-253 осуществляет научно-методическое руководство вновь образованными научными учреждениями независимо от формы их интеграции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НАСТОЯЩЕЕ</a:t>
            </a:r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СИБИРСКОГО ОТДЕЛЕНИЯ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ФЗ-253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/>
              <a:t>Региональное отделение РАН является </a:t>
            </a:r>
            <a:r>
              <a:rPr lang="ru-RU" sz="2000">
                <a:solidFill>
                  <a:srgbClr val="C00000"/>
                </a:solidFill>
              </a:rPr>
              <a:t>федеральным государственным бюджетным учреждением, входит в структуру Российской академии наук</a:t>
            </a:r>
            <a:r>
              <a:rPr lang="ru-RU" sz="2000"/>
              <a:t>. РАН осуществляет полномочия учредителя и собственника имущества, находящегося в оперативном управлении региональных отделений. </a:t>
            </a:r>
          </a:p>
        </p:txBody>
      </p:sp>
      <p:graphicFrame>
        <p:nvGraphicFramePr>
          <p:cNvPr id="395324" name="Group 60"/>
          <p:cNvGraphicFramePr>
            <a:graphicFrameLocks noGrp="1"/>
          </p:cNvGraphicFramePr>
          <p:nvPr/>
        </p:nvGraphicFramePr>
        <p:xfrm>
          <a:off x="971550" y="2563813"/>
          <a:ext cx="6985000" cy="3960813"/>
        </p:xfrm>
        <a:graphic>
          <a:graphicData uri="http://schemas.openxmlformats.org/drawingml/2006/table">
            <a:tbl>
              <a:tblPr/>
              <a:tblGrid>
                <a:gridCol w="2144713"/>
                <a:gridCol w="1671637"/>
                <a:gridCol w="1655763"/>
                <a:gridCol w="1512887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подразделений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Штатная численность на 01.01.2014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Штатная численность на 01.07.2014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сокращения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Аппарат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Подразделения при Президиуме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Производственно-технический персонал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1028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2500313"/>
            <a:ext cx="9144000" cy="1214439"/>
          </a:xfrm>
          <a:prstGeom prst="rect">
            <a:avLst/>
          </a:prstGeom>
          <a:solidFill>
            <a:srgbClr val="1D39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Объединенные ученые советы Сибирского отделения РАН</a:t>
            </a: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1073951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775" y="952500"/>
            <a:ext cx="8424863" cy="5119688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r"/>
            <a:r>
              <a:rPr lang="ru-RU" altLang="ru-RU" b="1" i="1" dirty="0">
                <a:solidFill>
                  <a:srgbClr val="000000"/>
                </a:solidFill>
              </a:rPr>
              <a:t>проект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indent="363538" algn="ctr"/>
            <a:r>
              <a:rPr lang="ru-RU" altLang="ru-RU" sz="2000" b="1" dirty="0">
                <a:solidFill>
                  <a:srgbClr val="000000"/>
                </a:solidFill>
              </a:rPr>
              <a:t>ПОЛОЖЕНИЕ</a:t>
            </a:r>
            <a:br>
              <a:rPr lang="ru-RU" altLang="ru-RU" sz="2000" b="1" dirty="0">
                <a:solidFill>
                  <a:srgbClr val="000000"/>
                </a:solidFill>
              </a:rPr>
            </a:br>
            <a:r>
              <a:rPr lang="ru-RU" altLang="ru-RU" sz="2000" b="1" dirty="0">
                <a:solidFill>
                  <a:srgbClr val="000000"/>
                </a:solidFill>
              </a:rPr>
              <a:t>ОБ ОБЪЕДИНЕННЫХ УЧЕНЫХ СОВЕТАХ СО РАН</a:t>
            </a:r>
            <a:br>
              <a:rPr lang="ru-RU" altLang="ru-RU" sz="2000" b="1" dirty="0">
                <a:solidFill>
                  <a:srgbClr val="000000"/>
                </a:solidFill>
              </a:rPr>
            </a:br>
            <a:r>
              <a:rPr lang="ru-RU" altLang="ru-RU" sz="2000" b="1" dirty="0">
                <a:solidFill>
                  <a:srgbClr val="000000"/>
                </a:solidFill>
              </a:rPr>
              <a:t>ПО НАПРАВЛЕНИЯМ НАУКИ</a:t>
            </a:r>
          </a:p>
          <a:p>
            <a:pPr indent="363538" algn="ctr"/>
            <a:endParaRPr lang="ru-RU" altLang="ru-RU" sz="2000" b="1" dirty="0">
              <a:solidFill>
                <a:srgbClr val="000000"/>
              </a:solidFill>
            </a:endParaRPr>
          </a:p>
          <a:p>
            <a:pPr indent="363538" algn="ctr">
              <a:buFontTx/>
              <a:buAutoNum type="romanUcPeriod"/>
            </a:pPr>
            <a:r>
              <a:rPr lang="ru-RU" altLang="ru-RU" sz="2000" b="1" dirty="0">
                <a:solidFill>
                  <a:srgbClr val="000000"/>
                </a:solidFill>
              </a:rPr>
              <a:t>ОБЩИЕ ПОЛОЖЕНИЯ</a:t>
            </a:r>
          </a:p>
          <a:p>
            <a:pPr indent="363538"/>
            <a:endParaRPr lang="ru-RU" altLang="ru-RU" b="1" dirty="0">
              <a:solidFill>
                <a:srgbClr val="000000"/>
              </a:solidFill>
            </a:endParaRPr>
          </a:p>
          <a:p>
            <a:pPr indent="363538" algn="just"/>
            <a:r>
              <a:rPr lang="en-US" altLang="ru-RU" sz="2200" dirty="0">
                <a:solidFill>
                  <a:srgbClr val="000000"/>
                </a:solidFill>
              </a:rPr>
              <a:t>1</a:t>
            </a:r>
            <a:r>
              <a:rPr lang="ru-RU" altLang="ru-RU" sz="2200" dirty="0">
                <a:solidFill>
                  <a:srgbClr val="000000"/>
                </a:solidFill>
              </a:rPr>
              <a:t>.1. Объединенные ученые советы Сибирского отделения РАН по направлениям науки (далее – объединенные ученые советы, сокращенное название – ОУС) созданы для достижения целей деятельности Сибирского отделения РАН, решения основных задач Сибирского отделения РАН и осуществления функций Сибирского отделения РАН.</a:t>
            </a:r>
            <a:br>
              <a:rPr lang="ru-RU" altLang="ru-RU" sz="2200" dirty="0">
                <a:solidFill>
                  <a:srgbClr val="000000"/>
                </a:solidFill>
              </a:rPr>
            </a:br>
            <a:endParaRPr lang="ru-RU" altLang="ru-RU" sz="2200" dirty="0">
              <a:solidFill>
                <a:srgbClr val="000000"/>
              </a:solidFill>
            </a:endParaRPr>
          </a:p>
          <a:p>
            <a:pPr indent="363538" algn="just"/>
            <a:r>
              <a:rPr lang="ru-RU" altLang="ru-RU" sz="2000" i="1" dirty="0">
                <a:solidFill>
                  <a:srgbClr val="000000"/>
                </a:solidFill>
              </a:rPr>
              <a:t>(аналог отделений РАН по направлениям наук, Устав РАН, ст. 88)</a:t>
            </a:r>
          </a:p>
        </p:txBody>
      </p:sp>
      <p:sp>
        <p:nvSpPr>
          <p:cNvPr id="368642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ОБЪЕДИНЕННЫЕ УЧЕНЫЕ СОВЕТЫ СО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6507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ОБЪЕДИНЕННЫЕ УЧЕНЫЕ СОВЕТЫ СО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5" y="874713"/>
            <a:ext cx="8642350" cy="534035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r"/>
            <a:r>
              <a:rPr lang="ru-RU" altLang="ru-RU" b="1" i="1">
                <a:solidFill>
                  <a:srgbClr val="000000"/>
                </a:solidFill>
              </a:rPr>
              <a:t>проект</a:t>
            </a:r>
            <a:endParaRPr lang="ru-RU" altLang="ru-RU" sz="2000" b="1">
              <a:solidFill>
                <a:srgbClr val="000000"/>
              </a:solidFill>
            </a:endParaRPr>
          </a:p>
          <a:p>
            <a:pPr indent="363538" algn="ctr"/>
            <a:r>
              <a:rPr lang="ru-RU" altLang="ru-RU" sz="2000" b="1">
                <a:solidFill>
                  <a:srgbClr val="000000"/>
                </a:solidFill>
              </a:rPr>
              <a:t>ПОЛОЖЕНИЕ</a:t>
            </a:r>
            <a:br>
              <a:rPr lang="ru-RU" altLang="ru-RU" sz="2000" b="1">
                <a:solidFill>
                  <a:srgbClr val="000000"/>
                </a:solidFill>
              </a:rPr>
            </a:br>
            <a:r>
              <a:rPr lang="ru-RU" altLang="ru-RU" sz="2000" b="1">
                <a:solidFill>
                  <a:srgbClr val="000000"/>
                </a:solidFill>
              </a:rPr>
              <a:t>ОБ ОБЪЕДИНЕННЫХ УЧЕНЫХ СОВЕТАХ СО РАН</a:t>
            </a:r>
            <a:br>
              <a:rPr lang="ru-RU" altLang="ru-RU" sz="2000" b="1">
                <a:solidFill>
                  <a:srgbClr val="000000"/>
                </a:solidFill>
              </a:rPr>
            </a:br>
            <a:r>
              <a:rPr lang="ru-RU" altLang="ru-RU" sz="2000" b="1">
                <a:solidFill>
                  <a:srgbClr val="000000"/>
                </a:solidFill>
              </a:rPr>
              <a:t>ПО НАПРАВЛЕНИЯМ НАУКИ</a:t>
            </a:r>
          </a:p>
          <a:p>
            <a:pPr indent="363538" algn="ctr"/>
            <a:endParaRPr lang="ru-RU" altLang="ru-RU" b="1" i="1">
              <a:solidFill>
                <a:srgbClr val="000000"/>
              </a:solidFill>
            </a:endParaRPr>
          </a:p>
          <a:p>
            <a:pPr indent="363538" algn="ctr"/>
            <a:r>
              <a:rPr lang="en-US" altLang="ru-RU" sz="1600" b="1">
                <a:solidFill>
                  <a:srgbClr val="000000"/>
                </a:solidFill>
              </a:rPr>
              <a:t>II. </a:t>
            </a:r>
            <a:r>
              <a:rPr lang="ru-RU" altLang="ru-RU" sz="1600" b="1">
                <a:solidFill>
                  <a:srgbClr val="000000"/>
                </a:solidFill>
              </a:rPr>
              <a:t>ОСНОВНЫЕ ЗАДАЧИ И ПРАВА ОБЪЕДИНЕННЫХ УЧЕНЫХ СОВЕТОВ</a:t>
            </a:r>
          </a:p>
          <a:p>
            <a:pPr indent="363538"/>
            <a:endParaRPr lang="ru-RU" altLang="ru-RU" u="sng">
              <a:solidFill>
                <a:srgbClr val="000000"/>
              </a:solidFill>
            </a:endParaRPr>
          </a:p>
          <a:p>
            <a:pPr indent="363538" algn="just">
              <a:lnSpc>
                <a:spcPct val="120000"/>
              </a:lnSpc>
            </a:pPr>
            <a:r>
              <a:rPr lang="ru-RU" altLang="ru-RU">
                <a:solidFill>
                  <a:srgbClr val="000000"/>
                </a:solidFill>
              </a:rPr>
              <a:t>2.1. Основной задачей Объединенных ученых советов является анализ и прогноз состояния и развития российской и мировой науки, координация и участие в научно-методическом руководстве Сибирского отделения РАН во взаимодействии с соответствующими отделениями РАН научной и научно-технической деятельностью научных и образовательных организаций высшего образования, расположенных на территории региона и осуществляющих фундаментальные научные исследования и поисковые научные исследования по профилю Объединенного ученого совета, независимо от их ведомственной принадлежности.</a:t>
            </a:r>
          </a:p>
          <a:p>
            <a:pPr indent="363538" algn="just">
              <a:lnSpc>
                <a:spcPct val="120000"/>
              </a:lnSpc>
            </a:pPr>
            <a:r>
              <a:rPr lang="ru-RU" altLang="ru-RU" sz="1600" i="1">
                <a:solidFill>
                  <a:srgbClr val="000000"/>
                </a:solidFill>
              </a:rPr>
              <a:t>	(ст. 65 Устава СО РАН)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" y="713505"/>
            <a:ext cx="8856663" cy="6001643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ctr"/>
            <a:r>
              <a:rPr lang="ru-RU" altLang="ru-RU" b="1" dirty="0" smtClean="0">
                <a:solidFill>
                  <a:srgbClr val="000000"/>
                </a:solidFill>
              </a:rPr>
              <a:t>ПОЛОЖЕНИЕ</a:t>
            </a:r>
            <a:r>
              <a:rPr lang="ru-RU" altLang="ru-RU" b="1" dirty="0">
                <a:solidFill>
                  <a:srgbClr val="000000"/>
                </a:solidFill>
              </a:rPr>
              <a:t/>
            </a:r>
            <a:br>
              <a:rPr lang="ru-RU" altLang="ru-RU" b="1" dirty="0">
                <a:solidFill>
                  <a:srgbClr val="000000"/>
                </a:solidFill>
              </a:rPr>
            </a:br>
            <a:r>
              <a:rPr lang="ru-RU" altLang="ru-RU" b="1" dirty="0">
                <a:solidFill>
                  <a:srgbClr val="000000"/>
                </a:solidFill>
              </a:rPr>
              <a:t>ОБ ОБЪЕДИНЕННЫХ УЧЕНЫХ СОВЕТАХ СО РАН</a:t>
            </a:r>
            <a:br>
              <a:rPr lang="ru-RU" altLang="ru-RU" b="1" dirty="0">
                <a:solidFill>
                  <a:srgbClr val="000000"/>
                </a:solidFill>
              </a:rPr>
            </a:br>
            <a:r>
              <a:rPr lang="ru-RU" altLang="ru-RU" b="1" dirty="0">
                <a:solidFill>
                  <a:srgbClr val="000000"/>
                </a:solidFill>
              </a:rPr>
              <a:t>ПО НАПРАВЛЕНИЯМ НАУКИ</a:t>
            </a:r>
          </a:p>
          <a:p>
            <a:pPr indent="363538" algn="ctr"/>
            <a:endParaRPr lang="ru-RU" altLang="ru-RU" b="1" dirty="0">
              <a:solidFill>
                <a:srgbClr val="000000"/>
              </a:solidFill>
            </a:endParaRPr>
          </a:p>
          <a:p>
            <a:pPr indent="363538" algn="ctr"/>
            <a:r>
              <a:rPr lang="en-US" altLang="ru-RU" sz="1600" b="1" dirty="0">
                <a:solidFill>
                  <a:srgbClr val="000000"/>
                </a:solidFill>
              </a:rPr>
              <a:t>I. </a:t>
            </a:r>
            <a:r>
              <a:rPr lang="ru-RU" altLang="ru-RU" sz="1600" b="1" dirty="0">
                <a:solidFill>
                  <a:srgbClr val="000000"/>
                </a:solidFill>
              </a:rPr>
              <a:t>ОБЩИЕ ПОЛОЖЕНИЯ</a:t>
            </a:r>
          </a:p>
          <a:p>
            <a:pPr indent="363538"/>
            <a:endParaRPr lang="ru-RU" altLang="ru-RU" u="sng" dirty="0">
              <a:solidFill>
                <a:srgbClr val="000000"/>
              </a:solidFill>
            </a:endParaRPr>
          </a:p>
          <a:p>
            <a:pPr indent="363538" algn="just"/>
            <a:r>
              <a:rPr lang="en-US" altLang="ru-RU" dirty="0">
                <a:solidFill>
                  <a:srgbClr val="000000"/>
                </a:solidFill>
              </a:rPr>
              <a:t>1</a:t>
            </a:r>
            <a:r>
              <a:rPr lang="ru-RU" altLang="ru-RU" dirty="0">
                <a:solidFill>
                  <a:srgbClr val="000000"/>
                </a:solidFill>
              </a:rPr>
              <a:t>.2. Объединенные ученые советы объединяют ученых одной или нескольких смежных отраслей науки – членов РАН, состоящих в Сибирском отделении РАН (работающих на территории Иркутской, Кемеровской, Новосибирской, Омской, Томской, Тюменской областей, Забайкальского, Алтайского и Красноярского краев, республик Алтай, Бурятия, Саха (Якутия), Тыва). </a:t>
            </a:r>
          </a:p>
          <a:p>
            <a:pPr indent="363538" algn="just"/>
            <a:r>
              <a:rPr lang="ru-RU" altLang="ru-RU" sz="1600" b="1" i="1" u="sng" dirty="0" err="1">
                <a:solidFill>
                  <a:srgbClr val="C00000"/>
                </a:solidFill>
              </a:rPr>
              <a:t>ОУСы</a:t>
            </a:r>
            <a:r>
              <a:rPr lang="ru-RU" altLang="ru-RU" sz="1600" b="1" i="1" u="sng" dirty="0">
                <a:solidFill>
                  <a:srgbClr val="C00000"/>
                </a:solidFill>
              </a:rPr>
              <a:t> (математика, механика) предлагают вставку: </a:t>
            </a:r>
            <a:r>
              <a:rPr lang="ru-RU" altLang="ru-RU" sz="1600" b="1" i="1" dirty="0"/>
              <a:t>Членами объединенного ученого совета являются члены РАН, а также представители научных организаций, относящихся к профилю совета, избираемые учеными советами этих организаций в соответствии с квотами, определяемыми Президиумом СО РАН. </a:t>
            </a:r>
            <a:r>
              <a:rPr lang="ru-RU" altLang="ru-RU" sz="1600" b="1" i="1" u="sng" dirty="0">
                <a:solidFill>
                  <a:srgbClr val="C00000"/>
                </a:solidFill>
              </a:rPr>
              <a:t>Вставка противоречит Уставу СО РАН.</a:t>
            </a:r>
          </a:p>
          <a:p>
            <a:pPr indent="363538" algn="just"/>
            <a:r>
              <a:rPr lang="ru-RU" altLang="ru-RU" dirty="0">
                <a:solidFill>
                  <a:srgbClr val="000000"/>
                </a:solidFill>
              </a:rPr>
              <a:t>В работе Объединенного ученого совета могут принимать участие представители научных организаций, образовательных организаций высшего образования, расположенных на территории региона, которые осуществляют научные исследования по профилю этого Объединенного совета.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sz="1600" i="1" dirty="0">
                <a:solidFill>
                  <a:srgbClr val="000000"/>
                </a:solidFill>
              </a:rPr>
              <a:t>(ст. 64 Устава СО РАН)</a:t>
            </a:r>
          </a:p>
        </p:txBody>
      </p:sp>
      <p:sp>
        <p:nvSpPr>
          <p:cNvPr id="430083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ОБЪЕДИНЕННЫЕ УЧЕНЫЕ СОВЕТЫ СО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ОБЪЕДИНЕННЫЕ УЧЕНЫЕ СОВЕТЫ СО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88" y="1227138"/>
            <a:ext cx="8424862" cy="4579937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ctr"/>
            <a:r>
              <a:rPr lang="ru-RU" altLang="ru-RU" b="1" dirty="0">
                <a:solidFill>
                  <a:srgbClr val="000000"/>
                </a:solidFill>
              </a:rPr>
              <a:t>Предлагается внести поправку в</a:t>
            </a:r>
            <a:r>
              <a:rPr lang="en-US" altLang="ru-RU" b="1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Пункт 64 УСТАВА СО РАН </a:t>
            </a:r>
            <a:br>
              <a:rPr lang="ru-RU" altLang="ru-RU" b="1" dirty="0">
                <a:solidFill>
                  <a:srgbClr val="000000"/>
                </a:solidFill>
              </a:rPr>
            </a:br>
            <a:r>
              <a:rPr lang="ru-RU" altLang="ru-RU" b="1" dirty="0">
                <a:solidFill>
                  <a:srgbClr val="000000"/>
                </a:solidFill>
              </a:rPr>
              <a:t>в следующей редакции</a:t>
            </a:r>
            <a:r>
              <a:rPr lang="en-US" altLang="ru-RU" b="1" dirty="0">
                <a:solidFill>
                  <a:srgbClr val="000000"/>
                </a:solidFill>
              </a:rPr>
              <a:t>:</a:t>
            </a:r>
            <a:endParaRPr lang="ru-RU" altLang="ru-RU" b="1" dirty="0">
              <a:solidFill>
                <a:srgbClr val="000000"/>
              </a:solidFill>
            </a:endParaRPr>
          </a:p>
          <a:p>
            <a:pPr indent="363538"/>
            <a:endParaRPr lang="ru-RU" altLang="ru-RU" u="sng" dirty="0">
              <a:solidFill>
                <a:srgbClr val="000000"/>
              </a:solidFill>
            </a:endParaRPr>
          </a:p>
          <a:p>
            <a:pPr indent="363538" algn="just">
              <a:lnSpc>
                <a:spcPct val="12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	Объединенные ученые советы Отделения по </a:t>
            </a:r>
            <a:r>
              <a:rPr lang="ru-RU" altLang="ru-RU" dirty="0" smtClean="0">
                <a:solidFill>
                  <a:srgbClr val="000000"/>
                </a:solidFill>
              </a:rPr>
              <a:t>направлениям </a:t>
            </a:r>
            <a:r>
              <a:rPr lang="ru-RU" altLang="ru-RU" dirty="0">
                <a:solidFill>
                  <a:srgbClr val="000000"/>
                </a:solidFill>
              </a:rPr>
              <a:t>науки (далее </a:t>
            </a:r>
            <a:r>
              <a:rPr lang="ru-RU" altLang="ru-RU" dirty="0" smtClean="0">
                <a:solidFill>
                  <a:srgbClr val="000000"/>
                </a:solidFill>
              </a:rPr>
              <a:t>– объединенные </a:t>
            </a:r>
            <a:r>
              <a:rPr lang="ru-RU" altLang="ru-RU" dirty="0">
                <a:solidFill>
                  <a:srgbClr val="000000"/>
                </a:solidFill>
              </a:rPr>
              <a:t>ученые советы) объединяют ученых одной или нескольких смежных отраслей науки – членов РАН, состоящих в Отделении, </a:t>
            </a:r>
            <a:r>
              <a:rPr lang="ru-RU" altLang="ru-RU" b="1" dirty="0">
                <a:solidFill>
                  <a:srgbClr val="A50021"/>
                </a:solidFill>
              </a:rPr>
              <a:t>а также представителей научных организаций, расположенных на территории региона, относящихся к профилю Совета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  <a:p>
            <a:pPr indent="363538" algn="just">
              <a:lnSpc>
                <a:spcPct val="12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</a:p>
          <a:p>
            <a:pPr indent="363538" algn="just">
              <a:lnSpc>
                <a:spcPct val="12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	В работе объединенного ученого совета могут принимать участие представители научных организаций, образовательных организаций высшего образования, расположенных на территории региона, которые осуществляют научные исследования по профилю этого объединенного ученого совета.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9713"/>
            <a:ext cx="8229600" cy="17287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35B91"/>
                </a:solidFill>
                <a:cs typeface="Arial" charset="0"/>
              </a:rPr>
              <a:t>СПАСИБО  </a:t>
            </a:r>
            <a:br>
              <a:rPr lang="ru-RU" sz="5400" b="1" smtClean="0">
                <a:solidFill>
                  <a:srgbClr val="335B91"/>
                </a:solidFill>
                <a:cs typeface="Arial" charset="0"/>
              </a:rPr>
            </a:br>
            <a:r>
              <a:rPr lang="ru-RU" sz="5400" b="1" smtClean="0">
                <a:solidFill>
                  <a:srgbClr val="335B91"/>
                </a:solidFill>
                <a:cs typeface="Arial" charset="0"/>
              </a:rPr>
              <a:t>ЗА  ВНИМАНИЕ</a:t>
            </a:r>
            <a:r>
              <a:rPr lang="ru-RU" sz="4000" smtClean="0">
                <a:cs typeface="Arial" charset="0"/>
              </a:rPr>
              <a:t> </a:t>
            </a:r>
          </a:p>
        </p:txBody>
      </p:sp>
      <p:sp>
        <p:nvSpPr>
          <p:cNvPr id="344071" name="Rectangle 4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3458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103688" y="228600"/>
          <a:ext cx="936625" cy="882650"/>
        </p:xfrm>
        <a:graphic>
          <a:graphicData uri="http://schemas.openxmlformats.org/presentationml/2006/ole">
            <p:oleObj spid="_x0000_s344069" name="CorelDRAW" r:id="rId3" imgW="1092600" imgH="1022760" progId="">
              <p:embed/>
            </p:oleObj>
          </a:graphicData>
        </a:graphic>
      </p:graphicFrame>
      <p:sp>
        <p:nvSpPr>
          <p:cNvPr id="344072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71437"/>
          </a:xfrm>
          <a:prstGeom prst="rect">
            <a:avLst/>
          </a:prstGeom>
          <a:solidFill>
            <a:srgbClr val="3458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НАСТОЯЩЕЕ</a:t>
            </a:r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СИБИРСКОГО ОТДЕЛЕНИЯ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2018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ФЗ-253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/>
              <a:t>Региональное отделение РАН является </a:t>
            </a:r>
            <a:r>
              <a:rPr lang="ru-RU" sz="2000">
                <a:solidFill>
                  <a:srgbClr val="C00000"/>
                </a:solidFill>
              </a:rPr>
              <a:t>федеральным государственным бюджетным учреждением, входит в структуру Российской академии наук</a:t>
            </a:r>
            <a:r>
              <a:rPr lang="ru-RU" sz="2000"/>
              <a:t>. РАН осуществляет полномочия учредителя и собственника имущества, находящегося в оперативном управлении региональных отделений. </a:t>
            </a:r>
          </a:p>
        </p:txBody>
      </p:sp>
      <p:grpSp>
        <p:nvGrpSpPr>
          <p:cNvPr id="342019" name="Group 39"/>
          <p:cNvGrpSpPr>
            <a:grpSpLocks/>
          </p:cNvGrpSpPr>
          <p:nvPr/>
        </p:nvGrpSpPr>
        <p:grpSpPr bwMode="auto">
          <a:xfrm>
            <a:off x="279400" y="2474913"/>
            <a:ext cx="8645525" cy="4267200"/>
            <a:chOff x="176" y="1559"/>
            <a:chExt cx="5446" cy="2688"/>
          </a:xfrm>
        </p:grpSpPr>
        <p:sp>
          <p:nvSpPr>
            <p:cNvPr id="342022" name="Text Box 36"/>
            <p:cNvSpPr txBox="1">
              <a:spLocks noChangeArrowheads="1"/>
            </p:cNvSpPr>
            <p:nvPr/>
          </p:nvSpPr>
          <p:spPr bwMode="auto">
            <a:xfrm>
              <a:off x="2063" y="1559"/>
              <a:ext cx="1134" cy="4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Руководство СО РАН</a:t>
              </a:r>
            </a:p>
          </p:txBody>
        </p:sp>
        <p:sp>
          <p:nvSpPr>
            <p:cNvPr id="342023" name="Text Box 37"/>
            <p:cNvSpPr txBox="1">
              <a:spLocks noChangeArrowheads="1"/>
            </p:cNvSpPr>
            <p:nvPr/>
          </p:nvSpPr>
          <p:spPr bwMode="auto">
            <a:xfrm>
              <a:off x="2067" y="2239"/>
              <a:ext cx="1173" cy="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Управление организации научных исследований</a:t>
              </a:r>
            </a:p>
          </p:txBody>
        </p:sp>
        <p:sp>
          <p:nvSpPr>
            <p:cNvPr id="342024" name="Text Box 38"/>
            <p:cNvSpPr txBox="1">
              <a:spLocks noChangeArrowheads="1"/>
            </p:cNvSpPr>
            <p:nvPr/>
          </p:nvSpPr>
          <p:spPr bwMode="auto">
            <a:xfrm>
              <a:off x="176" y="2239"/>
              <a:ext cx="1236" cy="5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Управление по популяризации научных знаний</a:t>
              </a:r>
            </a:p>
          </p:txBody>
        </p:sp>
        <p:sp>
          <p:nvSpPr>
            <p:cNvPr id="342025" name="Text Box 39"/>
            <p:cNvSpPr txBox="1">
              <a:spLocks noChangeArrowheads="1"/>
            </p:cNvSpPr>
            <p:nvPr/>
          </p:nvSpPr>
          <p:spPr bwMode="auto">
            <a:xfrm>
              <a:off x="3968" y="2239"/>
              <a:ext cx="1179" cy="4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Управление делами</a:t>
              </a:r>
            </a:p>
          </p:txBody>
        </p:sp>
        <p:sp>
          <p:nvSpPr>
            <p:cNvPr id="342026" name="Text Box 40"/>
            <p:cNvSpPr txBox="1">
              <a:spLocks noChangeArrowheads="1"/>
            </p:cNvSpPr>
            <p:nvPr/>
          </p:nvSpPr>
          <p:spPr bwMode="auto">
            <a:xfrm>
              <a:off x="1163" y="3827"/>
              <a:ext cx="121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Спец.отдел</a:t>
              </a:r>
            </a:p>
          </p:txBody>
        </p:sp>
        <p:sp>
          <p:nvSpPr>
            <p:cNvPr id="342027" name="Text Box 41"/>
            <p:cNvSpPr txBox="1">
              <a:spLocks noChangeArrowheads="1"/>
            </p:cNvSpPr>
            <p:nvPr/>
          </p:nvSpPr>
          <p:spPr bwMode="auto">
            <a:xfrm>
              <a:off x="536" y="3202"/>
              <a:ext cx="1224" cy="4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Отдел внешних связей</a:t>
              </a:r>
            </a:p>
          </p:txBody>
        </p:sp>
        <p:sp>
          <p:nvSpPr>
            <p:cNvPr id="342028" name="Text Box 42"/>
            <p:cNvSpPr txBox="1">
              <a:spLocks noChangeArrowheads="1"/>
            </p:cNvSpPr>
            <p:nvPr/>
          </p:nvSpPr>
          <p:spPr bwMode="auto">
            <a:xfrm>
              <a:off x="3375" y="2940"/>
              <a:ext cx="1224" cy="59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Планово-экономический отдел</a:t>
              </a:r>
            </a:p>
          </p:txBody>
        </p:sp>
        <p:sp>
          <p:nvSpPr>
            <p:cNvPr id="342029" name="Text Box 43"/>
            <p:cNvSpPr txBox="1">
              <a:spLocks noChangeArrowheads="1"/>
            </p:cNvSpPr>
            <p:nvPr/>
          </p:nvSpPr>
          <p:spPr bwMode="auto">
            <a:xfrm>
              <a:off x="4670" y="2935"/>
              <a:ext cx="952" cy="59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Отдел учета и отчетности</a:t>
              </a:r>
            </a:p>
          </p:txBody>
        </p:sp>
        <p:sp>
          <p:nvSpPr>
            <p:cNvPr id="342030" name="Text Box 44"/>
            <p:cNvSpPr txBox="1">
              <a:spLocks noChangeArrowheads="1"/>
            </p:cNvSpPr>
            <p:nvPr/>
          </p:nvSpPr>
          <p:spPr bwMode="auto">
            <a:xfrm>
              <a:off x="4188" y="3827"/>
              <a:ext cx="890" cy="4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Отдел кадров</a:t>
              </a:r>
            </a:p>
          </p:txBody>
        </p:sp>
        <p:sp>
          <p:nvSpPr>
            <p:cNvPr id="342031" name="Text Box 45"/>
            <p:cNvSpPr txBox="1">
              <a:spLocks noChangeArrowheads="1"/>
            </p:cNvSpPr>
            <p:nvPr/>
          </p:nvSpPr>
          <p:spPr bwMode="auto">
            <a:xfrm>
              <a:off x="1845" y="3202"/>
              <a:ext cx="1395" cy="4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Организационный отдел</a:t>
              </a:r>
            </a:p>
          </p:txBody>
        </p:sp>
        <p:sp>
          <p:nvSpPr>
            <p:cNvPr id="342032" name="Text Box 46"/>
            <p:cNvSpPr txBox="1">
              <a:spLocks noChangeArrowheads="1"/>
            </p:cNvSpPr>
            <p:nvPr/>
          </p:nvSpPr>
          <p:spPr bwMode="auto">
            <a:xfrm>
              <a:off x="2565" y="3827"/>
              <a:ext cx="1403" cy="4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Отдел земельных ресурсов</a:t>
              </a:r>
            </a:p>
          </p:txBody>
        </p:sp>
        <p:sp>
          <p:nvSpPr>
            <p:cNvPr id="342033" name="Text Box 47"/>
            <p:cNvSpPr txBox="1">
              <a:spLocks noChangeArrowheads="1"/>
            </p:cNvSpPr>
            <p:nvPr/>
          </p:nvSpPr>
          <p:spPr bwMode="auto">
            <a:xfrm>
              <a:off x="3605" y="1659"/>
              <a:ext cx="1930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Группа при руководстве</a:t>
              </a:r>
            </a:p>
          </p:txBody>
        </p:sp>
        <p:sp>
          <p:nvSpPr>
            <p:cNvPr id="342034" name="Line 16"/>
            <p:cNvSpPr>
              <a:spLocks noChangeShapeType="1"/>
            </p:cNvSpPr>
            <p:nvPr/>
          </p:nvSpPr>
          <p:spPr bwMode="auto">
            <a:xfrm>
              <a:off x="3197" y="1785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35" name="Line 17"/>
            <p:cNvSpPr>
              <a:spLocks noChangeShapeType="1"/>
            </p:cNvSpPr>
            <p:nvPr/>
          </p:nvSpPr>
          <p:spPr bwMode="auto">
            <a:xfrm>
              <a:off x="2653" y="2012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36" name="Line 18"/>
            <p:cNvSpPr>
              <a:spLocks noChangeShapeType="1"/>
            </p:cNvSpPr>
            <p:nvPr/>
          </p:nvSpPr>
          <p:spPr bwMode="auto">
            <a:xfrm>
              <a:off x="793" y="2103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37" name="Line 19"/>
            <p:cNvSpPr>
              <a:spLocks noChangeShapeType="1"/>
            </p:cNvSpPr>
            <p:nvPr/>
          </p:nvSpPr>
          <p:spPr bwMode="auto">
            <a:xfrm>
              <a:off x="4558" y="2103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38" name="Line 20"/>
            <p:cNvSpPr>
              <a:spLocks noChangeShapeType="1"/>
            </p:cNvSpPr>
            <p:nvPr/>
          </p:nvSpPr>
          <p:spPr bwMode="auto">
            <a:xfrm>
              <a:off x="793" y="2103"/>
              <a:ext cx="37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39" name="Line 22"/>
            <p:cNvSpPr>
              <a:spLocks noChangeShapeType="1"/>
            </p:cNvSpPr>
            <p:nvPr/>
          </p:nvSpPr>
          <p:spPr bwMode="auto">
            <a:xfrm>
              <a:off x="1791" y="3671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0" name="Line 23"/>
            <p:cNvSpPr>
              <a:spLocks noChangeShapeType="1"/>
            </p:cNvSpPr>
            <p:nvPr/>
          </p:nvSpPr>
          <p:spPr bwMode="auto">
            <a:xfrm>
              <a:off x="2538" y="3067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1" name="Line 24"/>
            <p:cNvSpPr>
              <a:spLocks noChangeShapeType="1"/>
            </p:cNvSpPr>
            <p:nvPr/>
          </p:nvSpPr>
          <p:spPr bwMode="auto">
            <a:xfrm>
              <a:off x="3696" y="2783"/>
              <a:ext cx="14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2" name="Line 25"/>
            <p:cNvSpPr>
              <a:spLocks noChangeShapeType="1"/>
            </p:cNvSpPr>
            <p:nvPr/>
          </p:nvSpPr>
          <p:spPr bwMode="auto">
            <a:xfrm flipV="1">
              <a:off x="3696" y="2103"/>
              <a:ext cx="0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3" name="Line 26"/>
            <p:cNvSpPr>
              <a:spLocks noChangeShapeType="1"/>
            </p:cNvSpPr>
            <p:nvPr/>
          </p:nvSpPr>
          <p:spPr bwMode="auto">
            <a:xfrm flipV="1">
              <a:off x="3288" y="2103"/>
              <a:ext cx="0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4" name="Line 27"/>
            <p:cNvSpPr>
              <a:spLocks noChangeShapeType="1"/>
            </p:cNvSpPr>
            <p:nvPr/>
          </p:nvSpPr>
          <p:spPr bwMode="auto">
            <a:xfrm>
              <a:off x="1791" y="3676"/>
              <a:ext cx="28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5" name="Line 28"/>
            <p:cNvSpPr>
              <a:spLocks noChangeShapeType="1"/>
            </p:cNvSpPr>
            <p:nvPr/>
          </p:nvSpPr>
          <p:spPr bwMode="auto">
            <a:xfrm>
              <a:off x="3288" y="350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6" name="Line 29"/>
            <p:cNvSpPr>
              <a:spLocks noChangeShapeType="1"/>
            </p:cNvSpPr>
            <p:nvPr/>
          </p:nvSpPr>
          <p:spPr bwMode="auto">
            <a:xfrm flipH="1">
              <a:off x="4639" y="3676"/>
              <a:ext cx="9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7" name="Line 30"/>
            <p:cNvSpPr>
              <a:spLocks noChangeShapeType="1"/>
            </p:cNvSpPr>
            <p:nvPr/>
          </p:nvSpPr>
          <p:spPr bwMode="auto">
            <a:xfrm flipV="1">
              <a:off x="1767" y="2115"/>
              <a:ext cx="2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>
              <a:off x="1132" y="3067"/>
              <a:ext cx="1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49" name="Line 33"/>
            <p:cNvSpPr>
              <a:spLocks noChangeShapeType="1"/>
            </p:cNvSpPr>
            <p:nvPr/>
          </p:nvSpPr>
          <p:spPr bwMode="auto">
            <a:xfrm>
              <a:off x="1132" y="3067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50" name="Line 37"/>
            <p:cNvSpPr>
              <a:spLocks noChangeShapeType="1"/>
            </p:cNvSpPr>
            <p:nvPr/>
          </p:nvSpPr>
          <p:spPr bwMode="auto">
            <a:xfrm>
              <a:off x="4035" y="2780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51" name="Line 38"/>
            <p:cNvSpPr>
              <a:spLocks noChangeShapeType="1"/>
            </p:cNvSpPr>
            <p:nvPr/>
          </p:nvSpPr>
          <p:spPr bwMode="auto">
            <a:xfrm>
              <a:off x="5148" y="2785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2021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НАСТОЯЩЕЕ</a:t>
            </a:r>
            <a:r>
              <a:rPr lang="en-US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СИБИРСКОГО ОТДЕЛЕНИЯ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3042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 sz="2000" b="1">
                <a:solidFill>
                  <a:srgbClr val="0033CC"/>
                </a:solidFill>
              </a:rPr>
              <a:t>ФЗ-253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182563" indent="3175"/>
            <a:r>
              <a:rPr lang="ru-RU" sz="2000">
                <a:solidFill>
                  <a:srgbClr val="C00000"/>
                </a:solidFill>
              </a:rPr>
              <a:t>Российская академия медицинских наук, Российская академия сельскохозяйственных наук</a:t>
            </a:r>
            <a:r>
              <a:rPr lang="ru-RU" sz="2000"/>
              <a:t>, являвшиеся государственными академиями наук, </a:t>
            </a:r>
            <a:r>
              <a:rPr lang="ru-RU" sz="2000">
                <a:solidFill>
                  <a:srgbClr val="C00000"/>
                </a:solidFill>
              </a:rPr>
              <a:t>присоединяются к Российской академии наук </a:t>
            </a:r>
            <a:r>
              <a:rPr lang="ru-RU" sz="2000"/>
              <a:t>со дня вступления в силу настоящего Федерального закона. </a:t>
            </a:r>
            <a:endParaRPr lang="en-US" sz="2000"/>
          </a:p>
          <a:p>
            <a:pPr marL="182563" indent="3175"/>
            <a:r>
              <a:rPr lang="ru-RU" sz="2000"/>
              <a:t>Со дня вступления в силу настоящего Федерального закона лица, имеющие звания </a:t>
            </a:r>
            <a:r>
              <a:rPr lang="ru-RU" sz="2000">
                <a:solidFill>
                  <a:srgbClr val="C00000"/>
                </a:solidFill>
              </a:rPr>
              <a:t>действительного члена </a:t>
            </a:r>
            <a:r>
              <a:rPr lang="en-US" sz="2000">
                <a:solidFill>
                  <a:srgbClr val="C00000"/>
                </a:solidFill>
              </a:rPr>
              <a:t>(</a:t>
            </a:r>
            <a:r>
              <a:rPr lang="ru-RU" sz="2000">
                <a:solidFill>
                  <a:srgbClr val="C00000"/>
                </a:solidFill>
              </a:rPr>
              <a:t>чл.-корр.)</a:t>
            </a:r>
            <a:r>
              <a:rPr lang="ru-RU" sz="2000"/>
              <a:t> Российской академии наук, Российской академии медицинских наук, Российской академии сельскохозяйственных наук, становятся </a:t>
            </a:r>
            <a:r>
              <a:rPr lang="ru-RU" sz="2000">
                <a:solidFill>
                  <a:srgbClr val="C00000"/>
                </a:solidFill>
              </a:rPr>
              <a:t>академиками (чл.-корр.) </a:t>
            </a:r>
            <a:r>
              <a:rPr lang="ru-RU" sz="2000"/>
              <a:t>Российской академии наук</a:t>
            </a:r>
          </a:p>
        </p:txBody>
      </p:sp>
      <p:graphicFrame>
        <p:nvGraphicFramePr>
          <p:cNvPr id="343144" name="Group 104"/>
          <p:cNvGraphicFramePr>
            <a:graphicFrameLocks noGrp="1"/>
          </p:cNvGraphicFramePr>
          <p:nvPr/>
        </p:nvGraphicFramePr>
        <p:xfrm>
          <a:off x="185738" y="3929063"/>
          <a:ext cx="8786812" cy="1428751"/>
        </p:xfrm>
        <a:graphic>
          <a:graphicData uri="http://schemas.openxmlformats.org/drawingml/2006/table">
            <a:tbl>
              <a:tblPr/>
              <a:tblGrid>
                <a:gridCol w="1089025"/>
                <a:gridCol w="654050"/>
                <a:gridCol w="1185862"/>
                <a:gridCol w="720725"/>
                <a:gridCol w="1231900"/>
                <a:gridCol w="703263"/>
                <a:gridCol w="1249362"/>
                <a:gridCol w="687388"/>
                <a:gridCol w="126523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 РАН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 РАМН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 РАСХН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чл.-корр.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чл.-корр.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чл.-корр.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чл.-корр.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5149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/>
            <a:r>
              <a:rPr lang="ru-RU"/>
              <a:t>Постановлением Общего собрания СО РАН от 01.07.2014 в состав Президиума СО РАН введены</a:t>
            </a:r>
            <a:r>
              <a:rPr lang="en-US"/>
              <a:t> </a:t>
            </a:r>
            <a:r>
              <a:rPr lang="ru-RU"/>
              <a:t>два заместителя Председателя СО РАН</a:t>
            </a:r>
            <a:r>
              <a:rPr lang="en-US"/>
              <a:t>: </a:t>
            </a:r>
            <a:r>
              <a:rPr lang="ru-RU">
                <a:solidFill>
                  <a:srgbClr val="C00000"/>
                </a:solidFill>
              </a:rPr>
              <a:t>ак. Афтанас Л.И. и Донченко А.С.</a:t>
            </a:r>
            <a:r>
              <a:rPr lang="en-US"/>
              <a:t>,</a:t>
            </a:r>
            <a:r>
              <a:rPr lang="ru-RU"/>
              <a:t> и члены Президиума  СО РАН</a:t>
            </a:r>
            <a:r>
              <a:rPr lang="en-US"/>
              <a:t>: </a:t>
            </a:r>
            <a:r>
              <a:rPr lang="ru-RU">
                <a:solidFill>
                  <a:srgbClr val="C00000"/>
                </a:solidFill>
              </a:rPr>
              <a:t>ак. Пузырев В.Ф., Кашеваров Н.И., Солошенко В.А., чл.-к. Воевода М.И., Любарский М.С. и д.с.-х.н. Каличикин В.К.</a:t>
            </a:r>
          </a:p>
        </p:txBody>
      </p:sp>
      <p:pic>
        <p:nvPicPr>
          <p:cNvPr id="343082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2500313"/>
            <a:ext cx="9144000" cy="1143001"/>
          </a:xfrm>
          <a:prstGeom prst="rect">
            <a:avLst/>
          </a:prstGeom>
          <a:solidFill>
            <a:srgbClr val="1D39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О государственном задании 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Сибирского отделения РАН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1073951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 ГОСУДАРСТВЕННОМ ЗАДАНИИ СО РАН</a:t>
            </a:r>
            <a:endParaRPr lang="ru-RU" sz="2400">
              <a:solidFill>
                <a:srgbClr val="0033CC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7651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3175">
              <a:defRPr/>
            </a:pPr>
            <a:r>
              <a:rPr lang="ru-RU" sz="2000" b="1" dirty="0">
                <a:solidFill>
                  <a:srgbClr val="0033CC"/>
                </a:solidFill>
              </a:rPr>
              <a:t>Устав РАН</a:t>
            </a:r>
            <a:r>
              <a:rPr lang="en-US" sz="2000" b="1" dirty="0">
                <a:solidFill>
                  <a:srgbClr val="0033CC"/>
                </a:solidFill>
              </a:rPr>
              <a:t>:</a:t>
            </a:r>
            <a:endParaRPr lang="ru-RU" sz="2000" b="1" dirty="0">
              <a:solidFill>
                <a:srgbClr val="0033CC"/>
              </a:solidFill>
            </a:endParaRPr>
          </a:p>
          <a:p>
            <a:pPr marL="176213">
              <a:defRPr/>
            </a:pPr>
            <a:r>
              <a:rPr lang="ru-RU" sz="2000" dirty="0"/>
              <a:t>Основными задачами регионального отделения Академии являются организация и проведение фундаментальных научных исследований и поисковых научных исследований, направленных на решение важнейших научных проблем и обеспечение наиболее успешного развития соответствующего региона и Российской Федерации.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874963"/>
            <a:ext cx="91440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263525"/>
            <a:r>
              <a:rPr lang="ru-RU" sz="2000" b="1">
                <a:solidFill>
                  <a:srgbClr val="0033CC"/>
                </a:solidFill>
              </a:rPr>
              <a:t>Устав СО</a:t>
            </a:r>
            <a:r>
              <a:rPr lang="en-US" sz="2000" b="1">
                <a:solidFill>
                  <a:srgbClr val="0033CC"/>
                </a:solidFill>
              </a:rPr>
              <a:t> </a:t>
            </a:r>
            <a:r>
              <a:rPr lang="ru-RU" sz="2000" b="1">
                <a:solidFill>
                  <a:srgbClr val="0033CC"/>
                </a:solidFill>
              </a:rPr>
              <a:t>РАН</a:t>
            </a:r>
            <a:r>
              <a:rPr lang="en-US" sz="2000" b="1">
                <a:solidFill>
                  <a:srgbClr val="0033CC"/>
                </a:solidFill>
              </a:rPr>
              <a:t>:</a:t>
            </a:r>
            <a:endParaRPr lang="ru-RU" sz="2000" b="1">
              <a:solidFill>
                <a:srgbClr val="0033CC"/>
              </a:solidFill>
            </a:endParaRPr>
          </a:p>
          <a:p>
            <a:pPr marL="449263" indent="-263525"/>
            <a:r>
              <a:rPr lang="ru-RU"/>
              <a:t>Целями деятельности Отделения являются: </a:t>
            </a:r>
          </a:p>
          <a:p>
            <a:pPr marL="449263" indent="-263525"/>
            <a:r>
              <a:rPr lang="ru-RU"/>
              <a:t>а) проведение и развитие фундаментальных и поисковых научных исследований, направленных на получение новых знаний о законах развития природы, общества, человека и способствующих технологическому, экономическому, социальному и духовному развитию России </a:t>
            </a:r>
            <a:r>
              <a:rPr lang="ru-RU">
                <a:solidFill>
                  <a:srgbClr val="A50021"/>
                </a:solidFill>
              </a:rPr>
              <a:t>и региона</a:t>
            </a:r>
            <a:r>
              <a:rPr lang="ru-RU"/>
              <a:t>;</a:t>
            </a:r>
          </a:p>
          <a:p>
            <a:pPr marL="449263" indent="-263525"/>
            <a:r>
              <a:rPr lang="ru-RU"/>
              <a:t>б) экспертное научное обеспечение деятельности государственных органов и организаций </a:t>
            </a:r>
            <a:r>
              <a:rPr lang="ru-RU">
                <a:solidFill>
                  <a:srgbClr val="A50021"/>
                </a:solidFill>
              </a:rPr>
              <a:t>на территории региона</a:t>
            </a:r>
            <a:r>
              <a:rPr lang="ru-RU"/>
              <a:t>;</a:t>
            </a:r>
          </a:p>
          <a:p>
            <a:pPr marL="449263" indent="-263525"/>
            <a:r>
              <a:rPr lang="ru-RU"/>
              <a:t>в) содействие развитию науки в Российской Федерации и </a:t>
            </a:r>
            <a:r>
              <a:rPr lang="ru-RU">
                <a:solidFill>
                  <a:srgbClr val="A50021"/>
                </a:solidFill>
              </a:rPr>
              <a:t>на территории региона</a:t>
            </a:r>
            <a:r>
              <a:rPr lang="ru-RU"/>
              <a:t>;</a:t>
            </a:r>
          </a:p>
          <a:p>
            <a:pPr marL="449263" indent="-263525"/>
            <a:r>
              <a:rPr lang="ru-RU"/>
              <a:t>г) распространение научных знаний и повышение престижа науки; </a:t>
            </a:r>
          </a:p>
          <a:p>
            <a:pPr marL="449263" indent="-263525"/>
            <a:r>
              <a:rPr lang="ru-RU"/>
              <a:t>д) укрепление связей между наукой и образованием; </a:t>
            </a:r>
          </a:p>
          <a:p>
            <a:pPr marL="449263" indent="-263525"/>
            <a:r>
              <a:rPr lang="ru-RU"/>
              <a:t>е) содействие повышению статуса и социальной защищенности научных работников. </a:t>
            </a:r>
            <a:r>
              <a:rPr lang="ru-RU" sz="2000"/>
              <a:t> </a:t>
            </a:r>
          </a:p>
        </p:txBody>
      </p:sp>
      <p:pic>
        <p:nvPicPr>
          <p:cNvPr id="345093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574" name="Group 22"/>
          <p:cNvGraphicFramePr>
            <a:graphicFrameLocks noGrp="1"/>
          </p:cNvGraphicFramePr>
          <p:nvPr/>
        </p:nvGraphicFramePr>
        <p:xfrm>
          <a:off x="395288" y="1412875"/>
          <a:ext cx="8472487" cy="4770120"/>
        </p:xfrm>
        <a:graphic>
          <a:graphicData uri="http://schemas.openxmlformats.org/drawingml/2006/table">
            <a:tbl>
              <a:tblPr/>
              <a:tblGrid>
                <a:gridCol w="1295400"/>
                <a:gridCol w="717708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Государственные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Подготовка аналитических отчетов, предложений по вопросам развития приоритетных  направлений фундаментальных наук и поисковых научных исследований, в том числе путем проведения научных исследований, включая обоснование объемов и источников их финансового обеспечения.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Участие в разработке научно-обоснованных проектов нормативных правовых актов и методических рекомендаций в сфере научной, научно-технической и инновационной деятельности, охраны интеллектуальной собственности.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Подготовка докладов Президенту РФ и в Правительство РФ о состоянии фундаментальных наук в Российской Федерации и за рубежом, и важнейших научных достижениях, полученных российскими учеными, в том числе на основании данных мониторинга результативности деятельности государственных научных организаций.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7950" y="134920"/>
            <a:ext cx="8713788" cy="865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ЗАДАНИЕ СО РАН</a:t>
            </a:r>
            <a:br>
              <a:rPr lang="ru-RU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2015 год и плановый период 2016 и 2017 годов</a:t>
            </a:r>
          </a:p>
        </p:txBody>
      </p:sp>
      <p:pic>
        <p:nvPicPr>
          <p:cNvPr id="346131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609" name="Group 33"/>
          <p:cNvGraphicFramePr>
            <a:graphicFrameLocks noGrp="1"/>
          </p:cNvGraphicFramePr>
          <p:nvPr/>
        </p:nvGraphicFramePr>
        <p:xfrm>
          <a:off x="395288" y="1340502"/>
          <a:ext cx="8470900" cy="4588828"/>
        </p:xfrm>
        <a:graphic>
          <a:graphicData uri="http://schemas.openxmlformats.org/drawingml/2006/table">
            <a:tbl>
              <a:tblPr/>
              <a:tblGrid>
                <a:gridCol w="1282700"/>
                <a:gridCol w="71882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Государственные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экспертиз научно-технических программ и проектов, государственных программ, федеральных целевых и межгосударственных целевых программ, в осуществлении которых участвует Российская Федерация, предусматривающих проведение научных исследований и разработок.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экспертиз научных и (или) научно-технических результатов, полученных с привлечением ассигнований федерального бюджета.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экспертиз нормативных правовых актов в сфере научной, научно-технической и инновационной деятельности, охраны интеллектуальной собственности, включая оценку их влияния на сектор исследований и разработок.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Подготовка экспертных заключений об оценке результативности деятельности государственных научных  организаций.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47157" name="Picture 6" descr="Sigma_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75" y="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07950" y="136507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ЗАДАНИЕ СО РАН</a:t>
            </a:r>
            <a:br>
              <a:rPr lang="ru-RU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2015 год и плановый период 2016 и 2017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2263</Words>
  <Application>Microsoft Office PowerPoint</Application>
  <PresentationFormat>Экран (4:3)</PresentationFormat>
  <Paragraphs>308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9_Оформление по умолчанию</vt:lpstr>
      <vt:lpstr>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ГОСУДАРСТВЕННОЕ ЗАДАНИЕ СО РАН на 2015 год и плановый период 2016 и 2017 годов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СПАСИБО   ЗА  ВНИМАНИЕ </vt:lpstr>
    </vt:vector>
  </TitlesOfParts>
  <Company>SBRAS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Сибирское отделение Российской академии наук</dc:title>
  <dc:creator>Sbrassecr212</dc:creator>
  <cp:lastModifiedBy>1</cp:lastModifiedBy>
  <cp:revision>92</cp:revision>
  <dcterms:created xsi:type="dcterms:W3CDTF">2013-11-12T05:59:01Z</dcterms:created>
  <dcterms:modified xsi:type="dcterms:W3CDTF">2015-03-22T02:22:13Z</dcterms:modified>
</cp:coreProperties>
</file>